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9" r:id="rId2"/>
    <p:sldId id="289" r:id="rId3"/>
    <p:sldId id="266" r:id="rId4"/>
    <p:sldId id="292" r:id="rId5"/>
    <p:sldId id="328" r:id="rId6"/>
    <p:sldId id="378" r:id="rId7"/>
    <p:sldId id="339" r:id="rId8"/>
    <p:sldId id="383" r:id="rId9"/>
    <p:sldId id="384" r:id="rId10"/>
    <p:sldId id="391" r:id="rId11"/>
    <p:sldId id="400" r:id="rId12"/>
    <p:sldId id="393" r:id="rId13"/>
    <p:sldId id="385" r:id="rId14"/>
    <p:sldId id="386" r:id="rId15"/>
    <p:sldId id="396" r:id="rId16"/>
    <p:sldId id="390" r:id="rId17"/>
    <p:sldId id="387" r:id="rId18"/>
    <p:sldId id="389" r:id="rId19"/>
    <p:sldId id="394" r:id="rId20"/>
    <p:sldId id="392" r:id="rId21"/>
    <p:sldId id="401" r:id="rId22"/>
    <p:sldId id="395" r:id="rId23"/>
    <p:sldId id="403" r:id="rId24"/>
    <p:sldId id="366" r:id="rId25"/>
    <p:sldId id="300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in Mason" initials="IM" lastIdx="1" clrIdx="0">
    <p:extLst>
      <p:ext uri="{19B8F6BF-5375-455C-9EA6-DF929625EA0E}">
        <p15:presenceInfo xmlns:p15="http://schemas.microsoft.com/office/powerpoint/2012/main" userId="S::iain.mason@select.org.uk::d1d547b6-37da-4e9b-9d15-2d38b12c5a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17D"/>
    <a:srgbClr val="024268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6" autoAdjust="0"/>
    <p:restoredTop sz="95533" autoAdjust="0"/>
  </p:normalViewPr>
  <p:slideViewPr>
    <p:cSldViewPr snapToGrid="0" snapToObjects="1" showGuides="1">
      <p:cViewPr>
        <p:scale>
          <a:sx n="78" d="100"/>
          <a:sy n="78" d="100"/>
        </p:scale>
        <p:origin x="1026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89639276898758E-2"/>
          <c:y val="8.3630904484855995E-2"/>
          <c:w val="0.81803508751411524"/>
          <c:h val="0.8065644080567755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666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F5-5D49-A770-F6376A15F4DC}"/>
              </c:ext>
            </c:extLst>
          </c:dPt>
          <c:dPt>
            <c:idx val="1"/>
            <c:invertIfNegative val="0"/>
            <c:bubble3D val="0"/>
            <c:spPr>
              <a:solidFill>
                <a:srgbClr val="84B7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F5-5D49-A770-F6376A15F4DC}"/>
              </c:ext>
            </c:extLst>
          </c:dPt>
          <c:dPt>
            <c:idx val="2"/>
            <c:invertIfNegative val="0"/>
            <c:bubble3D val="0"/>
            <c:spPr>
              <a:solidFill>
                <a:srgbClr val="F6D5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F5-5D49-A770-F6376A15F4DC}"/>
              </c:ext>
            </c:extLst>
          </c:dPt>
          <c:dPt>
            <c:idx val="3"/>
            <c:invertIfNegative val="0"/>
            <c:bubble3D val="0"/>
            <c:spPr>
              <a:solidFill>
                <a:srgbClr val="8CC2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F5-5D49-A770-F6376A15F4DC}"/>
              </c:ext>
            </c:extLst>
          </c:dPt>
          <c:dPt>
            <c:idx val="4"/>
            <c:invertIfNegative val="0"/>
            <c:bubble3D val="0"/>
            <c:spPr>
              <a:solidFill>
                <a:srgbClr val="C400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6F5-5D49-A770-F6376A15F4DC}"/>
              </c:ext>
            </c:extLst>
          </c:dPt>
          <c:dPt>
            <c:idx val="5"/>
            <c:invertIfNegative val="0"/>
            <c:bubble3D val="0"/>
            <c:spPr>
              <a:solidFill>
                <a:srgbClr val="644D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F5-5D49-A770-F6376A15F4DC}"/>
              </c:ext>
            </c:extLst>
          </c:dPt>
          <c:dPt>
            <c:idx val="6"/>
            <c:invertIfNegative val="0"/>
            <c:bubble3D val="0"/>
            <c:spPr>
              <a:solidFill>
                <a:srgbClr val="8EB7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6F5-5D49-A770-F6376A15F4DC}"/>
              </c:ext>
            </c:extLst>
          </c:dPt>
          <c:dPt>
            <c:idx val="7"/>
            <c:invertIfNegative val="0"/>
            <c:bubble3D val="0"/>
            <c:spPr>
              <a:solidFill>
                <a:srgbClr val="1666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6F5-5D49-A770-F6376A15F4DC}"/>
              </c:ext>
            </c:extLst>
          </c:dPt>
          <c:dPt>
            <c:idx val="8"/>
            <c:invertIfNegative val="0"/>
            <c:bubble3D val="0"/>
            <c:spPr>
              <a:solidFill>
                <a:srgbClr val="84B7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6F5-5D49-A770-F6376A15F4DC}"/>
              </c:ext>
            </c:extLst>
          </c:dPt>
          <c:dPt>
            <c:idx val="9"/>
            <c:invertIfNegative val="0"/>
            <c:bubble3D val="0"/>
            <c:spPr>
              <a:solidFill>
                <a:srgbClr val="F6D5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6F5-5D49-A770-F6376A15F4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6.3</c:v>
                </c:pt>
                <c:pt idx="5">
                  <c:v>2.4</c:v>
                </c:pt>
                <c:pt idx="6">
                  <c:v>3.4</c:v>
                </c:pt>
                <c:pt idx="7">
                  <c:v>5</c:v>
                </c:pt>
                <c:pt idx="8">
                  <c:v>5.0999999999999996</c:v>
                </c:pt>
                <c:pt idx="9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6F5-5D49-A770-F6376A15F4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78291176"/>
        <c:axId val="578284616"/>
      </c:barChart>
      <c:catAx>
        <c:axId val="57829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8284616"/>
        <c:crosses val="autoZero"/>
        <c:auto val="1"/>
        <c:lblAlgn val="ctr"/>
        <c:lblOffset val="100"/>
        <c:noMultiLvlLbl val="0"/>
      </c:catAx>
      <c:valAx>
        <c:axId val="578284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829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860445264537478"/>
          <c:y val="0.32320050328722877"/>
          <c:w val="0.12949934923771295"/>
          <c:h val="0.54309244147071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89639276898758E-2"/>
          <c:y val="8.3630904484855995E-2"/>
          <c:w val="0.81803508751411524"/>
          <c:h val="0.8065644080567755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1666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F5-5D49-A770-F6376A15F4DC}"/>
              </c:ext>
            </c:extLst>
          </c:dPt>
          <c:dPt>
            <c:idx val="1"/>
            <c:invertIfNegative val="0"/>
            <c:bubble3D val="0"/>
            <c:spPr>
              <a:solidFill>
                <a:srgbClr val="84B7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F5-5D49-A770-F6376A15F4DC}"/>
              </c:ext>
            </c:extLst>
          </c:dPt>
          <c:dPt>
            <c:idx val="2"/>
            <c:invertIfNegative val="0"/>
            <c:bubble3D val="0"/>
            <c:spPr>
              <a:solidFill>
                <a:srgbClr val="F6D5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F5-5D49-A770-F6376A15F4DC}"/>
              </c:ext>
            </c:extLst>
          </c:dPt>
          <c:dPt>
            <c:idx val="3"/>
            <c:invertIfNegative val="0"/>
            <c:bubble3D val="0"/>
            <c:spPr>
              <a:solidFill>
                <a:srgbClr val="8CC2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F5-5D49-A770-F6376A15F4DC}"/>
              </c:ext>
            </c:extLst>
          </c:dPt>
          <c:dPt>
            <c:idx val="4"/>
            <c:invertIfNegative val="0"/>
            <c:bubble3D val="0"/>
            <c:spPr>
              <a:solidFill>
                <a:srgbClr val="C4004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6F5-5D49-A770-F6376A15F4DC}"/>
              </c:ext>
            </c:extLst>
          </c:dPt>
          <c:dPt>
            <c:idx val="5"/>
            <c:invertIfNegative val="0"/>
            <c:bubble3D val="0"/>
            <c:spPr>
              <a:solidFill>
                <a:srgbClr val="644D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F5-5D49-A770-F6376A15F4DC}"/>
              </c:ext>
            </c:extLst>
          </c:dPt>
          <c:dPt>
            <c:idx val="6"/>
            <c:invertIfNegative val="0"/>
            <c:bubble3D val="0"/>
            <c:spPr>
              <a:solidFill>
                <a:srgbClr val="8EB7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6F5-5D49-A770-F6376A15F4DC}"/>
              </c:ext>
            </c:extLst>
          </c:dPt>
          <c:dPt>
            <c:idx val="7"/>
            <c:invertIfNegative val="0"/>
            <c:bubble3D val="0"/>
            <c:spPr>
              <a:solidFill>
                <a:srgbClr val="1666A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6F5-5D49-A770-F6376A15F4DC}"/>
              </c:ext>
            </c:extLst>
          </c:dPt>
          <c:dPt>
            <c:idx val="8"/>
            <c:invertIfNegative val="0"/>
            <c:bubble3D val="0"/>
            <c:spPr>
              <a:solidFill>
                <a:srgbClr val="84B7E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6F5-5D49-A770-F6376A15F4DC}"/>
              </c:ext>
            </c:extLst>
          </c:dPt>
          <c:dPt>
            <c:idx val="9"/>
            <c:invertIfNegative val="0"/>
            <c:bubble3D val="0"/>
            <c:spPr>
              <a:solidFill>
                <a:srgbClr val="F6D50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6F5-5D49-A770-F6376A15F4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6.3</c:v>
                </c:pt>
                <c:pt idx="5">
                  <c:v>2.4</c:v>
                </c:pt>
                <c:pt idx="6">
                  <c:v>3.4</c:v>
                </c:pt>
                <c:pt idx="7">
                  <c:v>5</c:v>
                </c:pt>
                <c:pt idx="8">
                  <c:v>5.0999999999999996</c:v>
                </c:pt>
                <c:pt idx="9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6F5-5D49-A770-F6376A15F4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78291176"/>
        <c:axId val="578284616"/>
      </c:barChart>
      <c:catAx>
        <c:axId val="57829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8284616"/>
        <c:crosses val="autoZero"/>
        <c:auto val="1"/>
        <c:lblAlgn val="ctr"/>
        <c:lblOffset val="100"/>
        <c:noMultiLvlLbl val="0"/>
      </c:catAx>
      <c:valAx>
        <c:axId val="578284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829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860445264537478"/>
          <c:y val="0.32320050328722877"/>
          <c:w val="0.12949934923771295"/>
          <c:h val="0.54309244147071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3F780-D7A5-44F0-8E13-1E13B6FC5CC9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E7E59-049D-46AC-B119-062FC5275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933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E7E59-049D-46AC-B119-062FC52757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08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E7E59-049D-46AC-B119-062FC52757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9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CV Forum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8A4E-30A9-8A43-BD92-196456407B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7620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D05A6-A094-1E47-84CE-D733AB042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88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2CDDF-9EAE-E149-9826-B8FBD123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E945-712B-2B4C-B653-F4F09621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669207-5CFF-A645-A034-A6609E5FE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4439" y="357075"/>
            <a:ext cx="2743122" cy="10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0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Text w/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8761" y="348460"/>
            <a:ext cx="6382172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7213F4-E488-574D-9CE4-968A0D27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" y="2828135"/>
            <a:ext cx="6382172" cy="60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3DAEE5F-2482-2E43-9303-8A8DB50EC633}"/>
              </a:ext>
            </a:extLst>
          </p:cNvPr>
          <p:cNvSpPr txBox="1">
            <a:spLocks/>
          </p:cNvSpPr>
          <p:nvPr userDrawn="1"/>
        </p:nvSpPr>
        <p:spPr>
          <a:xfrm>
            <a:off x="238759" y="3682287"/>
            <a:ext cx="6382173" cy="2420775"/>
          </a:xfrm>
          <a:prstGeom prst="rect">
            <a:avLst/>
          </a:prstGeom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tempus.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fermentum,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tempus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Cras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at. Vestibulum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non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elementum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id="{C9D8DF56-39CF-9D4B-8B4D-9BC0B12516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2667" y="1303867"/>
            <a:ext cx="4893693" cy="46884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0118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V Forum_Text w/ Imag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8761" y="348460"/>
            <a:ext cx="6382172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7213F4-E488-574D-9CE4-968A0D27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" y="2828135"/>
            <a:ext cx="6382172" cy="60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3DAEE5F-2482-2E43-9303-8A8DB50EC633}"/>
              </a:ext>
            </a:extLst>
          </p:cNvPr>
          <p:cNvSpPr txBox="1">
            <a:spLocks/>
          </p:cNvSpPr>
          <p:nvPr userDrawn="1"/>
        </p:nvSpPr>
        <p:spPr>
          <a:xfrm>
            <a:off x="238759" y="3682287"/>
            <a:ext cx="6382173" cy="2420775"/>
          </a:xfrm>
          <a:prstGeom prst="rect">
            <a:avLst/>
          </a:prstGeom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tempus.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fermentum,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tempus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Cras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at. Vestibulum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non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elementum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id="{C9D8DF56-39CF-9D4B-8B4D-9BC0B12516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2667" y="1303867"/>
            <a:ext cx="4893693" cy="46884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557417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Text w/ Image Reverse">
    <p:bg>
      <p:bgPr>
        <a:solidFill>
          <a:srgbClr val="024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/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2BC05CF-834A-0B49-A74B-4D8FFAD87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8761" y="348460"/>
            <a:ext cx="6382172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B7CA4D8-287B-8D45-A7A6-816015FF4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" y="2828135"/>
            <a:ext cx="6382172" cy="60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ACC25C1-58BB-F343-A09C-64E301B412F9}"/>
              </a:ext>
            </a:extLst>
          </p:cNvPr>
          <p:cNvSpPr txBox="1">
            <a:spLocks/>
          </p:cNvSpPr>
          <p:nvPr userDrawn="1"/>
        </p:nvSpPr>
        <p:spPr>
          <a:xfrm>
            <a:off x="238759" y="3682287"/>
            <a:ext cx="6382173" cy="2420775"/>
          </a:xfrm>
          <a:prstGeom prst="rect">
            <a:avLst/>
          </a:prstGeom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tempus.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fermentum,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tempus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Cras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at. Vestibulum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non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elementum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0600123C-2FA8-354F-9CDC-A16F8193CAE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2667" y="1303867"/>
            <a:ext cx="4893693" cy="46884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78098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Text w/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1" y="348461"/>
            <a:ext cx="9802706" cy="769140"/>
          </a:xfrm>
          <a:prstGeom prst="rect">
            <a:avLst/>
          </a:prstGeom>
        </p:spPr>
        <p:txBody>
          <a:bodyPr anchor="b"/>
          <a:lstStyle>
            <a:lvl1pPr algn="l">
              <a:defRPr sz="48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7213F4-E488-574D-9CE4-968A0D27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" y="2010876"/>
            <a:ext cx="2775374" cy="11705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3DAEE5F-2482-2E43-9303-8A8DB50EC633}"/>
              </a:ext>
            </a:extLst>
          </p:cNvPr>
          <p:cNvSpPr txBox="1">
            <a:spLocks/>
          </p:cNvSpPr>
          <p:nvPr userDrawn="1"/>
        </p:nvSpPr>
        <p:spPr>
          <a:xfrm>
            <a:off x="238760" y="3527813"/>
            <a:ext cx="2775374" cy="2420775"/>
          </a:xfrm>
          <a:prstGeom prst="rect">
            <a:avLst/>
          </a:prstGeom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tempus.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fermentum,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non.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A2A0F0EF-62CD-2B4C-802C-E07452DCF7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16717" y="2010876"/>
            <a:ext cx="3919643" cy="39814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8F589793-4032-714A-A00A-6FAE1A9864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62727" y="2010876"/>
            <a:ext cx="3919643" cy="39814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792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V Forum_Text w/ Images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1" y="348461"/>
            <a:ext cx="9802706" cy="769140"/>
          </a:xfrm>
          <a:prstGeom prst="rect">
            <a:avLst/>
          </a:prstGeom>
        </p:spPr>
        <p:txBody>
          <a:bodyPr anchor="b"/>
          <a:lstStyle>
            <a:lvl1pPr algn="l">
              <a:defRPr sz="48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7213F4-E488-574D-9CE4-968A0D27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" y="2010876"/>
            <a:ext cx="2775374" cy="11705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3DAEE5F-2482-2E43-9303-8A8DB50EC633}"/>
              </a:ext>
            </a:extLst>
          </p:cNvPr>
          <p:cNvSpPr txBox="1">
            <a:spLocks/>
          </p:cNvSpPr>
          <p:nvPr userDrawn="1"/>
        </p:nvSpPr>
        <p:spPr>
          <a:xfrm>
            <a:off x="238760" y="3527813"/>
            <a:ext cx="2775374" cy="2420775"/>
          </a:xfrm>
          <a:prstGeom prst="rect">
            <a:avLst/>
          </a:prstGeom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tempus.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fermentum,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non.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id="{A2A0F0EF-62CD-2B4C-802C-E07452DCF7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16717" y="2010876"/>
            <a:ext cx="3919643" cy="39814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8F589793-4032-714A-A00A-6FAE1A9864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62727" y="2010876"/>
            <a:ext cx="3919643" cy="39814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95763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Text w/ Images Reverse">
    <p:bg>
      <p:bgPr>
        <a:solidFill>
          <a:srgbClr val="024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/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866C102-F724-C241-BDF5-797180348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1" y="348461"/>
            <a:ext cx="9802706" cy="769140"/>
          </a:xfrm>
          <a:prstGeom prst="rect">
            <a:avLst/>
          </a:prstGeom>
        </p:spPr>
        <p:txBody>
          <a:bodyPr anchor="b"/>
          <a:lstStyle>
            <a:lvl1pPr algn="l">
              <a:defRPr sz="48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5D8F7B2-F304-CD45-97B6-2E1BD31F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" y="2010876"/>
            <a:ext cx="2775374" cy="11705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8F71D076-2A01-BB4B-ABB4-AA3BC23D7871}"/>
              </a:ext>
            </a:extLst>
          </p:cNvPr>
          <p:cNvSpPr txBox="1">
            <a:spLocks/>
          </p:cNvSpPr>
          <p:nvPr userDrawn="1"/>
        </p:nvSpPr>
        <p:spPr>
          <a:xfrm>
            <a:off x="238760" y="3527813"/>
            <a:ext cx="2775374" cy="2420775"/>
          </a:xfrm>
          <a:prstGeom prst="rect">
            <a:avLst/>
          </a:prstGeom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tempus.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fermentum,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non.</a:t>
            </a:r>
            <a:endParaRPr lang="en-US" sz="16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F73360EE-851A-AE48-923B-B377473931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16717" y="2010876"/>
            <a:ext cx="3919643" cy="39814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34730D33-C2DE-0540-BBEB-55677CD750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62727" y="2010876"/>
            <a:ext cx="3919643" cy="39814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Double 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430296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Bar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1" y="348461"/>
            <a:ext cx="9802706" cy="769140"/>
          </a:xfrm>
          <a:prstGeom prst="rect">
            <a:avLst/>
          </a:prstGeom>
        </p:spPr>
        <p:txBody>
          <a:bodyPr anchor="b"/>
          <a:lstStyle>
            <a:lvl1pPr algn="l">
              <a:defRPr sz="48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2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A9E5913-D867-7C43-9712-4F4CE4C2E69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06778927"/>
              </p:ext>
            </p:extLst>
          </p:nvPr>
        </p:nvGraphicFramePr>
        <p:xfrm>
          <a:off x="238760" y="1930401"/>
          <a:ext cx="11226760" cy="383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0456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V Forum_Bar Char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1" y="348461"/>
            <a:ext cx="9802706" cy="769140"/>
          </a:xfrm>
          <a:prstGeom prst="rect">
            <a:avLst/>
          </a:prstGeom>
        </p:spPr>
        <p:txBody>
          <a:bodyPr anchor="b"/>
          <a:lstStyle>
            <a:lvl1pPr algn="l">
              <a:defRPr sz="48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2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A9E5913-D867-7C43-9712-4F4CE4C2E69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54085241"/>
              </p:ext>
            </p:extLst>
          </p:nvPr>
        </p:nvGraphicFramePr>
        <p:xfrm>
          <a:off x="238760" y="1930401"/>
          <a:ext cx="11226760" cy="383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4606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Tab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1" y="348461"/>
            <a:ext cx="9802706" cy="769140"/>
          </a:xfrm>
          <a:prstGeom prst="rect">
            <a:avLst/>
          </a:prstGeom>
        </p:spPr>
        <p:txBody>
          <a:bodyPr anchor="b"/>
          <a:lstStyle>
            <a:lvl1pPr algn="l">
              <a:defRPr sz="48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BDE8CB8-BFB5-4E4E-A7E5-B4B426E8B5D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3933155"/>
              </p:ext>
            </p:extLst>
          </p:nvPr>
        </p:nvGraphicFramePr>
        <p:xfrm>
          <a:off x="238760" y="1670300"/>
          <a:ext cx="11714480" cy="33419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8620">
                  <a:extLst>
                    <a:ext uri="{9D8B030D-6E8A-4147-A177-3AD203B41FA5}">
                      <a16:colId xmlns:a16="http://schemas.microsoft.com/office/drawing/2014/main" val="2890056370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val="2028329996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val="1484181391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val="2119631125"/>
                    </a:ext>
                  </a:extLst>
                </a:gridCol>
              </a:tblGrid>
              <a:tr h="4177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 1</a:t>
                      </a:r>
                    </a:p>
                  </a:txBody>
                  <a:tcPr anchor="ctr">
                    <a:solidFill>
                      <a:srgbClr val="0242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 2</a:t>
                      </a:r>
                    </a:p>
                  </a:txBody>
                  <a:tcPr anchor="ctr">
                    <a:solidFill>
                      <a:srgbClr val="0242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 3</a:t>
                      </a:r>
                    </a:p>
                  </a:txBody>
                  <a:tcPr anchor="ctr">
                    <a:solidFill>
                      <a:srgbClr val="0242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 4</a:t>
                      </a:r>
                    </a:p>
                  </a:txBody>
                  <a:tcPr anchor="ctr">
                    <a:solidFill>
                      <a:srgbClr val="0242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90179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426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24268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426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24268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426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24268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426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24268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89407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40381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184023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433074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141401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16020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20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599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V Forum_Tables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1" y="348461"/>
            <a:ext cx="9802706" cy="769140"/>
          </a:xfrm>
          <a:prstGeom prst="rect">
            <a:avLst/>
          </a:prstGeom>
        </p:spPr>
        <p:txBody>
          <a:bodyPr anchor="b"/>
          <a:lstStyle>
            <a:lvl1pPr algn="l">
              <a:defRPr sz="48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BDE8CB8-BFB5-4E4E-A7E5-B4B426E8B5D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63933675"/>
              </p:ext>
            </p:extLst>
          </p:nvPr>
        </p:nvGraphicFramePr>
        <p:xfrm>
          <a:off x="238760" y="1670300"/>
          <a:ext cx="11714480" cy="33419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28620">
                  <a:extLst>
                    <a:ext uri="{9D8B030D-6E8A-4147-A177-3AD203B41FA5}">
                      <a16:colId xmlns:a16="http://schemas.microsoft.com/office/drawing/2014/main" val="2890056370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val="2028329996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val="1484181391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val="2119631125"/>
                    </a:ext>
                  </a:extLst>
                </a:gridCol>
              </a:tblGrid>
              <a:tr h="41774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 1</a:t>
                      </a:r>
                    </a:p>
                  </a:txBody>
                  <a:tcPr anchor="ctr">
                    <a:solidFill>
                      <a:srgbClr val="0242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 2</a:t>
                      </a:r>
                    </a:p>
                  </a:txBody>
                  <a:tcPr anchor="ctr">
                    <a:solidFill>
                      <a:srgbClr val="0242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 3</a:t>
                      </a:r>
                    </a:p>
                  </a:txBody>
                  <a:tcPr anchor="ctr">
                    <a:solidFill>
                      <a:srgbClr val="0242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Title 4</a:t>
                      </a:r>
                    </a:p>
                  </a:txBody>
                  <a:tcPr anchor="ctr">
                    <a:solidFill>
                      <a:srgbClr val="0242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90179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426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24268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426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24268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426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24268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426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24268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89407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40381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184023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433074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141401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16020"/>
                  </a:ext>
                </a:extLst>
              </a:tr>
              <a:tr h="41774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kumimoji="0" lang="en-US" sz="15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1E1A34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24268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20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24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ICV Forum_Title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8A4E-30A9-8A43-BD92-196456407B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7620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D05A6-A094-1E47-84CE-D733AB042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88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2CDDF-9EAE-E149-9826-B8FBD123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E945-712B-2B4C-B653-F4F09621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669207-5CFF-A645-A034-A6609E5FE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4439" y="357075"/>
            <a:ext cx="2743122" cy="10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45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Chapter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3C385-0B33-5448-BB67-AF812D896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491" y="1049868"/>
            <a:ext cx="4112552" cy="46979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48BF237-3DA5-F944-A433-3DD4698A6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647" y="1828801"/>
            <a:ext cx="9802706" cy="2678864"/>
          </a:xfrm>
          <a:prstGeom prst="rect">
            <a:avLst/>
          </a:prstGeom>
        </p:spPr>
        <p:txBody>
          <a:bodyPr anchor="b"/>
          <a:lstStyle>
            <a:lvl1pPr algn="ctr">
              <a:defRPr sz="80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F1C66B9-1A18-BA4D-9471-0D4DE8A26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0017"/>
            <a:ext cx="9144000" cy="519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D36B96-F140-BE4E-98D4-996516125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518957" y="1350963"/>
            <a:ext cx="4112552" cy="4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9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V Forum_Chapter Break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3C385-0B33-5448-BB67-AF812D896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491" y="1049868"/>
            <a:ext cx="4112552" cy="469794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48BF237-3DA5-F944-A433-3DD4698A6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647" y="1828801"/>
            <a:ext cx="9802706" cy="2678864"/>
          </a:xfrm>
          <a:prstGeom prst="rect">
            <a:avLst/>
          </a:prstGeom>
        </p:spPr>
        <p:txBody>
          <a:bodyPr anchor="b"/>
          <a:lstStyle>
            <a:lvl1pPr algn="ctr">
              <a:defRPr sz="80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F1C66B9-1A18-BA4D-9471-0D4DE8A26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0017"/>
            <a:ext cx="9144000" cy="519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D36B96-F140-BE4E-98D4-996516125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518957" y="1350963"/>
            <a:ext cx="4112552" cy="4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71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Chapter Break Reverse">
    <p:bg>
      <p:bgPr>
        <a:solidFill>
          <a:srgbClr val="024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9713850-B84D-7044-94AF-1760AC449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647" y="1761067"/>
            <a:ext cx="9802706" cy="2678864"/>
          </a:xfrm>
          <a:prstGeom prst="rect">
            <a:avLst/>
          </a:prstGeom>
        </p:spPr>
        <p:txBody>
          <a:bodyPr anchor="b"/>
          <a:lstStyle>
            <a:lvl1pPr algn="ctr">
              <a:defRPr sz="80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E026B3A-BECB-4445-BA49-4C22FE3FA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2283"/>
            <a:ext cx="9144000" cy="519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30BB31-B08B-B942-A477-A042D70DA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0491" y="982134"/>
            <a:ext cx="4112551" cy="46979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FE3FA5-DF14-134B-88D6-939F55AE4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518957" y="1283229"/>
            <a:ext cx="4112551" cy="4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9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V Forum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647" y="1557867"/>
            <a:ext cx="9802706" cy="2678864"/>
          </a:xfrm>
          <a:prstGeom prst="rect">
            <a:avLst/>
          </a:prstGeom>
        </p:spPr>
        <p:txBody>
          <a:bodyPr anchor="b"/>
          <a:lstStyle>
            <a:lvl1pPr algn="ctr">
              <a:defRPr sz="80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ACBC36D-2980-B74E-A0C8-AB64B6F9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083"/>
            <a:ext cx="9144000" cy="519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3C385-0B33-5448-BB67-AF812D896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140" y="136525"/>
            <a:ext cx="5282670" cy="60346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B60B18-A5A0-FB4F-B578-EF2FA94A6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678192" y="504295"/>
            <a:ext cx="5282670" cy="60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50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CV Forum_Quot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647" y="1557867"/>
            <a:ext cx="9802706" cy="2678864"/>
          </a:xfrm>
          <a:prstGeom prst="rect">
            <a:avLst/>
          </a:prstGeom>
        </p:spPr>
        <p:txBody>
          <a:bodyPr anchor="b"/>
          <a:lstStyle>
            <a:lvl1pPr algn="ctr">
              <a:defRPr sz="80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ACBC36D-2980-B74E-A0C8-AB64B6F9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083"/>
            <a:ext cx="9144000" cy="519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3C385-0B33-5448-BB67-AF812D896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140" y="136525"/>
            <a:ext cx="5282670" cy="60346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B60B18-A5A0-FB4F-B578-EF2FA94A6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678192" y="504295"/>
            <a:ext cx="5282670" cy="60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87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V Forum_Quote Reverse">
    <p:bg>
      <p:bgPr>
        <a:solidFill>
          <a:srgbClr val="024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1C1EDEF-6089-B84F-905E-DA6AFD3CC8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1140" y="136525"/>
            <a:ext cx="5282669" cy="60346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B426C6-77A7-CC45-A166-4399398E5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6678192" y="504295"/>
            <a:ext cx="5282669" cy="6034617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/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713850-B84D-7044-94AF-1760AC4499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94647" y="1557867"/>
            <a:ext cx="9802706" cy="2678864"/>
          </a:xfrm>
          <a:prstGeom prst="rect">
            <a:avLst/>
          </a:prstGeom>
        </p:spPr>
        <p:txBody>
          <a:bodyPr anchor="b"/>
          <a:lstStyle>
            <a:lvl1pPr algn="ctr">
              <a:defRPr sz="80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E026B3A-BECB-4445-BA49-4C22FE3FA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9083"/>
            <a:ext cx="9144000" cy="519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03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Conclu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ACBC36D-2980-B74E-A0C8-AB64B6F9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2017"/>
            <a:ext cx="9144000" cy="519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566D1-D758-CD4A-8ED4-807DCD7A3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4314" y="1778004"/>
            <a:ext cx="5603374" cy="21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9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V Forum_Conclusion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ACBC36D-2980-B74E-A0C8-AB64B6F9A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2017"/>
            <a:ext cx="9144000" cy="519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1566D1-D758-CD4A-8ED4-807DCD7A3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4314" y="1778004"/>
            <a:ext cx="5603374" cy="21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52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Conclusion Reverse">
    <p:bg>
      <p:bgPr>
        <a:solidFill>
          <a:srgbClr val="024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/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7DC1A44-D766-9446-BFAC-C7BF5DC84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2017"/>
            <a:ext cx="9144000" cy="519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F9BE6-677E-424A-8136-5BC666DF8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294314" y="1778004"/>
            <a:ext cx="5603374" cy="21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6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Title Slide Reverse">
    <p:bg>
      <p:bgPr>
        <a:solidFill>
          <a:srgbClr val="024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7620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7213F4-E488-574D-9CE4-968A0D27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88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/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24439" y="357075"/>
            <a:ext cx="2743121" cy="10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5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8760" y="34846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7213F4-E488-574D-9CE4-968A0D27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" y="2828135"/>
            <a:ext cx="9144000" cy="60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3DAEE5F-2482-2E43-9303-8A8DB50EC633}"/>
              </a:ext>
            </a:extLst>
          </p:cNvPr>
          <p:cNvSpPr txBox="1">
            <a:spLocks/>
          </p:cNvSpPr>
          <p:nvPr userDrawn="1"/>
        </p:nvSpPr>
        <p:spPr>
          <a:xfrm>
            <a:off x="238759" y="3682287"/>
            <a:ext cx="6382173" cy="2420775"/>
          </a:xfrm>
          <a:prstGeom prst="rect">
            <a:avLst/>
          </a:prstGeom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tempus.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fermentum,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tempus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Cras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at. Vestibulum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non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elementum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0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V Forum_Text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8760" y="34846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7213F4-E488-574D-9CE4-968A0D27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" y="2828135"/>
            <a:ext cx="9144000" cy="60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Text Slide Reverse">
    <p:bg>
      <p:bgPr>
        <a:solidFill>
          <a:srgbClr val="024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8760" y="34846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7213F4-E488-574D-9CE4-968A0D27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" y="2828135"/>
            <a:ext cx="9144000" cy="60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/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3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Text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8760" y="34846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7213F4-E488-574D-9CE4-968A0D27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" y="2828135"/>
            <a:ext cx="9144000" cy="60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3DAEE5F-2482-2E43-9303-8A8DB50EC633}"/>
              </a:ext>
            </a:extLst>
          </p:cNvPr>
          <p:cNvSpPr txBox="1">
            <a:spLocks/>
          </p:cNvSpPr>
          <p:nvPr userDrawn="1"/>
        </p:nvSpPr>
        <p:spPr>
          <a:xfrm>
            <a:off x="238760" y="3682287"/>
            <a:ext cx="11714480" cy="2674063"/>
          </a:xfrm>
          <a:prstGeom prst="rect">
            <a:avLst/>
          </a:prstGeom>
        </p:spPr>
        <p:txBody>
          <a:bodyPr numCol="3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tempus.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fermentum,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tempus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Cras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at. Vestibulum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non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elementum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dapibus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pharetra.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tempus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convallis id,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vehicula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lorem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semper. In sit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lorem.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vitae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auctor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efficitur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diam.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 non, </a:t>
            </a:r>
            <a:r>
              <a:rPr lang="en-GB" sz="16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venenatis</a:t>
            </a:r>
            <a:r>
              <a:rPr lang="en-GB" sz="16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ipsum. </a:t>
            </a:r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4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CV Forum_Text Column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8760" y="34846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0" i="0">
                <a:solidFill>
                  <a:srgbClr val="024268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7213F4-E488-574D-9CE4-968A0D27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" y="2828135"/>
            <a:ext cx="9144000" cy="60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>
                    <a:lumMod val="50000"/>
                  </a:schemeClr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CV Forum_Text Column Reverse">
    <p:bg>
      <p:bgPr>
        <a:solidFill>
          <a:srgbClr val="024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574146-681C-6647-9E3B-6B4A808E34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8760" y="34846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07213F4-E488-574D-9CE4-968A0D27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60" y="2828135"/>
            <a:ext cx="9144000" cy="6008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2689EE0-0D4B-E540-88E2-6DF0CEB7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76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000" u="none">
                <a:solidFill>
                  <a:schemeClr val="bg1"/>
                </a:solidFill>
                <a:effectLst/>
                <a:latin typeface="Work Sans" pitchFamily="2" charset="77"/>
              </a:defRPr>
            </a:lvl1pPr>
          </a:lstStyle>
          <a:p>
            <a:r>
              <a:rPr lang="en-GB" dirty="0" err="1"/>
              <a:t>www.cicvforum.co.uk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C992D-8453-6C4A-AF07-CCC357F9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04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fld id="{0085EF55-50B4-814F-989D-FEC14E268F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DDAD6-D6BB-9A45-B2C9-2DDE426F3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4111" y="369937"/>
            <a:ext cx="1652249" cy="62869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2BB19C8-199F-E74E-AA32-36C7506A22FB}"/>
              </a:ext>
            </a:extLst>
          </p:cNvPr>
          <p:cNvSpPr txBox="1">
            <a:spLocks/>
          </p:cNvSpPr>
          <p:nvPr userDrawn="1"/>
        </p:nvSpPr>
        <p:spPr>
          <a:xfrm>
            <a:off x="238760" y="3682287"/>
            <a:ext cx="11714480" cy="2674063"/>
          </a:xfrm>
          <a:prstGeom prst="rect">
            <a:avLst/>
          </a:prstGeom>
        </p:spPr>
        <p:txBody>
          <a:bodyPr numCol="3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Praesent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sapien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tempus.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fermentum,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tempus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aliquet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lobortis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Cras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sodales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nisi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at. Vestibulum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euismod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feugiat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commodo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laoreet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blandit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Duis non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neque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Vestibulum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ultricies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Quisque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mattis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tortor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nisl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elementum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16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dapibus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accumsan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pharetra.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Vivamus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tempus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convallis id,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vehicula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Phasellus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facilisis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lorem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tincidunt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faucibus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semper. In sit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posuere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Donec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lorem.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Suspendisse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vitae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auctor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justo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efficitur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sit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ullamcorper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diam.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Nulla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lacus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eleifend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semper,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sollicitudin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libero non, </a:t>
            </a:r>
            <a:r>
              <a:rPr lang="en-GB" sz="16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venenatis</a:t>
            </a:r>
            <a:r>
              <a:rPr lang="en-GB" sz="1600" b="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ipsum. </a:t>
            </a:r>
            <a:endParaRPr lang="en-US" sz="16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0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2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54" r:id="rId4"/>
    <p:sldLayoutId id="2147483670" r:id="rId5"/>
    <p:sldLayoutId id="2147483655" r:id="rId6"/>
    <p:sldLayoutId id="2147483652" r:id="rId7"/>
    <p:sldLayoutId id="2147483671" r:id="rId8"/>
    <p:sldLayoutId id="2147483651" r:id="rId9"/>
    <p:sldLayoutId id="2147483656" r:id="rId10"/>
    <p:sldLayoutId id="2147483678" r:id="rId11"/>
    <p:sldLayoutId id="2147483657" r:id="rId12"/>
    <p:sldLayoutId id="2147483658" r:id="rId13"/>
    <p:sldLayoutId id="2147483672" r:id="rId14"/>
    <p:sldLayoutId id="2147483659" r:id="rId15"/>
    <p:sldLayoutId id="2147483660" r:id="rId16"/>
    <p:sldLayoutId id="2147483673" r:id="rId17"/>
    <p:sldLayoutId id="2147483661" r:id="rId18"/>
    <p:sldLayoutId id="2147483674" r:id="rId19"/>
    <p:sldLayoutId id="2147483662" r:id="rId20"/>
    <p:sldLayoutId id="2147483675" r:id="rId21"/>
    <p:sldLayoutId id="2147483664" r:id="rId22"/>
    <p:sldLayoutId id="2147483667" r:id="rId23"/>
    <p:sldLayoutId id="2147483676" r:id="rId24"/>
    <p:sldLayoutId id="2147483668" r:id="rId25"/>
    <p:sldLayoutId id="2147483665" r:id="rId26"/>
    <p:sldLayoutId id="2147483677" r:id="rId27"/>
    <p:sldLayoutId id="214748366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paye-onlin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check-if-you-can-claim-the-job-retention-bonus-from-15-february-2021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he-job-support-scheme/the-job-support-scheme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ssets.publishing.service.gov.uk/government/uploads/system/uploads/attachment_data/file/928761/JSS_Open_factsheet.pdf" TargetMode="External"/><Relationship Id="rId4" Type="http://schemas.openxmlformats.org/officeDocument/2006/relationships/hyperlink" Target="https://www.gov.uk/government/news/plan-for-jobs-chancellor-increases-financial-support-for-businesses-and-worker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ov.scot/publications/covid-19-scotlands-strategic-framewor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25672/20201009_JSSC_Factsheet_FINAL_EG_1516_002_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2A28-0D55-934A-BCC4-DCDFC636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1060"/>
            <a:ext cx="9144000" cy="1460287"/>
          </a:xfrm>
        </p:spPr>
        <p:txBody>
          <a:bodyPr/>
          <a:lstStyle/>
          <a:p>
            <a:r>
              <a:rPr lang="en-US" dirty="0"/>
              <a:t>The Job Support Scheme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3CE08-E25F-4343-BD95-D3195F9C7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6042"/>
            <a:ext cx="9144000" cy="208560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 webinar on behalf of the Construction </a:t>
            </a:r>
            <a:br>
              <a:rPr lang="en-US" dirty="0"/>
            </a:br>
            <a:r>
              <a:rPr lang="en-US" dirty="0"/>
              <a:t>Industry Coronavirus (CICV) Forum</a:t>
            </a:r>
          </a:p>
          <a:p>
            <a:endParaRPr lang="en-US" dirty="0"/>
          </a:p>
          <a:p>
            <a:r>
              <a:rPr lang="en-US" dirty="0"/>
              <a:t>Paul Mitchell, Stephanie Lowe and Pete Walker</a:t>
            </a:r>
          </a:p>
          <a:p>
            <a:r>
              <a:rPr lang="en-US" dirty="0"/>
              <a:t>29 October 2020</a:t>
            </a:r>
          </a:p>
        </p:txBody>
      </p:sp>
    </p:spTree>
    <p:extLst>
      <p:ext uri="{BB962C8B-B14F-4D97-AF65-F5344CB8AC3E}">
        <p14:creationId xmlns:p14="http://schemas.microsoft.com/office/powerpoint/2010/main" val="96791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AC75-3A40-1746-8C4B-9ADC562C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225170"/>
            <a:ext cx="9670011" cy="990010"/>
          </a:xfrm>
        </p:spPr>
        <p:txBody>
          <a:bodyPr/>
          <a:lstStyle/>
          <a:p>
            <a:r>
              <a:rPr lang="en-US" sz="4400" dirty="0"/>
              <a:t>Job Support Scheme: ‘Open’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4AE4E58-8985-4075-B290-0BA858047E3F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319440" cy="4838395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Designed for employers facing decreased demand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as a result of the impact of COVID-19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Provides an option to retain employees on shorter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hours rather than making them redundant – paid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at contractual rate for all hours worked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For every hour not worked, the employee will be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paid two-thirds of their usual salary up to a cap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Composition of contributions changed last week! </a:t>
            </a: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B77A77DE-658B-4DB3-8306-69EE1EC2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83" r="13583"/>
          <a:stretch/>
        </p:blipFill>
        <p:spPr>
          <a:xfrm>
            <a:off x="6558199" y="1671145"/>
            <a:ext cx="5050705" cy="461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22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550-7C64-804F-A7B1-E8A7DEC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348460"/>
            <a:ext cx="9768269" cy="866191"/>
          </a:xfrm>
        </p:spPr>
        <p:txBody>
          <a:bodyPr/>
          <a:lstStyle/>
          <a:p>
            <a:r>
              <a:rPr lang="en-US" sz="4400" dirty="0"/>
              <a:t>JSSO comparisons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ED6D17-5E1E-4F08-9725-AD170544C9E7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192863" cy="4838395"/>
          </a:xfrm>
          <a:prstGeom prst="rect">
            <a:avLst/>
          </a:prstGeom>
          <a:noFill/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FCA99D6-175F-4EBF-8DB4-156EADB75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184612"/>
              </p:ext>
            </p:extLst>
          </p:nvPr>
        </p:nvGraphicFramePr>
        <p:xfrm>
          <a:off x="704850" y="1781175"/>
          <a:ext cx="10782299" cy="4552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5739">
                  <a:extLst>
                    <a:ext uri="{9D8B030D-6E8A-4147-A177-3AD203B41FA5}">
                      <a16:colId xmlns:a16="http://schemas.microsoft.com/office/drawing/2014/main" val="1626385124"/>
                    </a:ext>
                  </a:extLst>
                </a:gridCol>
                <a:gridCol w="2623280">
                  <a:extLst>
                    <a:ext uri="{9D8B030D-6E8A-4147-A177-3AD203B41FA5}">
                      <a16:colId xmlns:a16="http://schemas.microsoft.com/office/drawing/2014/main" val="3974464098"/>
                    </a:ext>
                  </a:extLst>
                </a:gridCol>
                <a:gridCol w="2623280">
                  <a:extLst>
                    <a:ext uri="{9D8B030D-6E8A-4147-A177-3AD203B41FA5}">
                      <a16:colId xmlns:a16="http://schemas.microsoft.com/office/drawing/2014/main" val="2823118481"/>
                    </a:ext>
                  </a:extLst>
                </a:gridCol>
              </a:tblGrid>
              <a:tr h="668795"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Work Sans"/>
                        </a:rPr>
                        <a:t>Original JSSO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Revised JSSO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4784886"/>
                  </a:ext>
                </a:extLst>
              </a:tr>
              <a:tr h="64307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Minimum Working Hours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Work Sans"/>
                        </a:rPr>
                        <a:t>33%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20%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7085371"/>
                  </a:ext>
                </a:extLst>
              </a:tr>
              <a:tr h="64307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  <a:latin typeface="Work Sans"/>
                        </a:rPr>
                        <a:t>Gov</a:t>
                      </a:r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 Contribution HNW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Work Sans"/>
                        </a:rPr>
                        <a:t>33%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61.67%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1061468"/>
                  </a:ext>
                </a:extLst>
              </a:tr>
              <a:tr h="64307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 err="1">
                          <a:effectLst/>
                          <a:latin typeface="Work Sans"/>
                        </a:rPr>
                        <a:t>Gov</a:t>
                      </a:r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 Contribution HNW Cap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  <a:latin typeface="Work Sans"/>
                        </a:rPr>
                        <a:t>£697.92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£1,541.75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8774785"/>
                  </a:ext>
                </a:extLst>
              </a:tr>
              <a:tr h="64307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Employer Contribution HNW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  <a:latin typeface="Work Sans"/>
                        </a:rPr>
                        <a:t>33%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5%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386811"/>
                  </a:ext>
                </a:extLst>
              </a:tr>
              <a:tr h="64307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Employer Contribution HNW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  <a:latin typeface="Work Sans"/>
                        </a:rPr>
                        <a:t>-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£125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137237"/>
                  </a:ext>
                </a:extLst>
              </a:tr>
              <a:tr h="668795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Employee Contribution HNW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  <a:latin typeface="Work Sans"/>
                        </a:rPr>
                        <a:t>33%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  <a:latin typeface="Work Sans"/>
                        </a:rPr>
                        <a:t>33%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Work San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7081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15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AC75-3A40-1746-8C4B-9ADC562C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225170"/>
            <a:ext cx="9670011" cy="990010"/>
          </a:xfrm>
        </p:spPr>
        <p:txBody>
          <a:bodyPr/>
          <a:lstStyle/>
          <a:p>
            <a:r>
              <a:rPr lang="en-US" sz="4400" dirty="0"/>
              <a:t>Revised JSSO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4AE4E58-8985-4075-B290-0BA858047E3F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307815" cy="4838395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Ensures that employees earn a minimum of at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least 73% of their normal wages, where their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usual wages do not exceed the reference salary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Caps are based on a monthly reference salary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of £3,125, based on the median earnings of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£37,500 in August 2020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Employers can top up wages beyond caps at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own cost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Employer responsible for paying all relevant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employer NI and pension contributions for all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wages received by employee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B77A77DE-658B-4DB3-8306-69EE1EC2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97" r="13497"/>
          <a:stretch/>
        </p:blipFill>
        <p:spPr>
          <a:xfrm>
            <a:off x="6558199" y="1671145"/>
            <a:ext cx="5050705" cy="461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14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AC75-3A40-1746-8C4B-9ADC562C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225170"/>
            <a:ext cx="9670011" cy="990010"/>
          </a:xfrm>
        </p:spPr>
        <p:txBody>
          <a:bodyPr/>
          <a:lstStyle/>
          <a:p>
            <a:r>
              <a:rPr lang="en-US" sz="4400" dirty="0"/>
              <a:t>Wage support for workers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4AE4E58-8985-4075-B290-0BA858047E3F}"/>
              </a:ext>
            </a:extLst>
          </p:cNvPr>
          <p:cNvSpPr txBox="1">
            <a:spLocks/>
          </p:cNvSpPr>
          <p:nvPr/>
        </p:nvSpPr>
        <p:spPr>
          <a:xfrm>
            <a:off x="238758" y="1671145"/>
            <a:ext cx="11658715" cy="4838395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86EA5E8-8B50-4A4C-84A3-1089D09E62FC}"/>
              </a:ext>
            </a:extLst>
          </p:cNvPr>
          <p:cNvGrpSpPr/>
          <p:nvPr/>
        </p:nvGrpSpPr>
        <p:grpSpPr>
          <a:xfrm>
            <a:off x="364217" y="1299142"/>
            <a:ext cx="10885725" cy="1078687"/>
            <a:chOff x="364217" y="1533313"/>
            <a:chExt cx="10885725" cy="10786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4531531-8529-40AE-9A92-1B0D417C58DC}"/>
                </a:ext>
              </a:extLst>
            </p:cNvPr>
            <p:cNvSpPr/>
            <p:nvPr/>
          </p:nvSpPr>
          <p:spPr>
            <a:xfrm>
              <a:off x="2609942" y="1965713"/>
              <a:ext cx="6480000" cy="6462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bg1"/>
                  </a:solidFill>
                  <a:latin typeface="Work Sans"/>
                </a:rPr>
                <a:t>60%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5FA0B8B-1A33-4AEC-A7CC-031077ADF095}"/>
                </a:ext>
              </a:extLst>
            </p:cNvPr>
            <p:cNvSpPr/>
            <p:nvPr/>
          </p:nvSpPr>
          <p:spPr>
            <a:xfrm>
              <a:off x="449942" y="1961350"/>
              <a:ext cx="2160000" cy="6506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bg1"/>
                  </a:solidFill>
                  <a:latin typeface="Work Sans"/>
                </a:rPr>
                <a:t>20%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503382-8ED8-4588-B34D-3909E0CBAFC1}"/>
                </a:ext>
              </a:extLst>
            </p:cNvPr>
            <p:cNvSpPr/>
            <p:nvPr/>
          </p:nvSpPr>
          <p:spPr>
            <a:xfrm>
              <a:off x="9089942" y="1961350"/>
              <a:ext cx="2160000" cy="646287"/>
            </a:xfrm>
            <a:prstGeom prst="rect">
              <a:avLst/>
            </a:prstGeom>
            <a:solidFill>
              <a:srgbClr val="D811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bg1"/>
                  </a:solidFill>
                  <a:latin typeface="Work Sans"/>
                </a:rPr>
                <a:t>20%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3A4CD4-6C43-432C-98A5-D4A1DA14CB88}"/>
                </a:ext>
              </a:extLst>
            </p:cNvPr>
            <p:cNvSpPr txBox="1"/>
            <p:nvPr/>
          </p:nvSpPr>
          <p:spPr>
            <a:xfrm>
              <a:off x="364217" y="1533313"/>
              <a:ext cx="1975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Work Sans"/>
                </a:rPr>
                <a:t>Furlough scheme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F9F782-F6D6-490B-88F0-2EFB386BD42B}"/>
              </a:ext>
            </a:extLst>
          </p:cNvPr>
          <p:cNvGrpSpPr/>
          <p:nvPr/>
        </p:nvGrpSpPr>
        <p:grpSpPr>
          <a:xfrm>
            <a:off x="364217" y="2535206"/>
            <a:ext cx="10894553" cy="1078687"/>
            <a:chOff x="364217" y="2635565"/>
            <a:chExt cx="10894553" cy="10786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4EA239-CD43-4EFF-9D72-23582674C1C2}"/>
                </a:ext>
              </a:extLst>
            </p:cNvPr>
            <p:cNvSpPr/>
            <p:nvPr/>
          </p:nvSpPr>
          <p:spPr>
            <a:xfrm>
              <a:off x="449942" y="3067965"/>
              <a:ext cx="8108828" cy="6462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bg1"/>
                  </a:solidFill>
                  <a:latin typeface="Work Sans"/>
                </a:rPr>
                <a:t>67%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FDB960-44CB-4361-A909-DF0B9856049E}"/>
                </a:ext>
              </a:extLst>
            </p:cNvPr>
            <p:cNvSpPr/>
            <p:nvPr/>
          </p:nvSpPr>
          <p:spPr>
            <a:xfrm>
              <a:off x="8558770" y="3067965"/>
              <a:ext cx="2700000" cy="646287"/>
            </a:xfrm>
            <a:prstGeom prst="rect">
              <a:avLst/>
            </a:prstGeom>
            <a:solidFill>
              <a:srgbClr val="D811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bg1"/>
                  </a:solidFill>
                  <a:latin typeface="Work Sans"/>
                </a:rPr>
                <a:t>33%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ACDCEF-4A93-4D80-A09C-A0CF62B41B44}"/>
                </a:ext>
              </a:extLst>
            </p:cNvPr>
            <p:cNvSpPr txBox="1"/>
            <p:nvPr/>
          </p:nvSpPr>
          <p:spPr>
            <a:xfrm>
              <a:off x="364217" y="2635565"/>
              <a:ext cx="3395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Work Sans"/>
                </a:rPr>
                <a:t>Lockdown Job Support Scheme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AE82BD9-A3A6-4633-9437-DE2816000C46}"/>
              </a:ext>
            </a:extLst>
          </p:cNvPr>
          <p:cNvGrpSpPr/>
          <p:nvPr/>
        </p:nvGrpSpPr>
        <p:grpSpPr>
          <a:xfrm>
            <a:off x="364217" y="3749498"/>
            <a:ext cx="10894553" cy="1078687"/>
            <a:chOff x="364217" y="3794102"/>
            <a:chExt cx="10894553" cy="10786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8ABF7E6-4D7C-463D-89D0-BCE6D2764B57}"/>
                </a:ext>
              </a:extLst>
            </p:cNvPr>
            <p:cNvSpPr/>
            <p:nvPr/>
          </p:nvSpPr>
          <p:spPr>
            <a:xfrm>
              <a:off x="3154969" y="4222139"/>
              <a:ext cx="2700000" cy="6506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bg1"/>
                  </a:solidFill>
                  <a:latin typeface="Work Sans"/>
                </a:rPr>
                <a:t>33%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9D09F3-3AF8-4502-A780-2411DAC4D208}"/>
                </a:ext>
              </a:extLst>
            </p:cNvPr>
            <p:cNvSpPr txBox="1"/>
            <p:nvPr/>
          </p:nvSpPr>
          <p:spPr>
            <a:xfrm>
              <a:off x="364217" y="3794102"/>
              <a:ext cx="33899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Work Sans"/>
                </a:rPr>
                <a:t>Part-Time Job Support Scheme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21CBE13-3383-4BAF-A4F2-082EE995E29F}"/>
                </a:ext>
              </a:extLst>
            </p:cNvPr>
            <p:cNvSpPr/>
            <p:nvPr/>
          </p:nvSpPr>
          <p:spPr>
            <a:xfrm>
              <a:off x="8554272" y="4226502"/>
              <a:ext cx="2704498" cy="646287"/>
            </a:xfrm>
            <a:prstGeom prst="rect">
              <a:avLst/>
            </a:prstGeom>
            <a:solidFill>
              <a:srgbClr val="D811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bg1"/>
                  </a:solidFill>
                  <a:latin typeface="Work Sans"/>
                </a:rPr>
                <a:t>33%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7A6F45-A51F-4069-8DB3-1016383836F0}"/>
                </a:ext>
              </a:extLst>
            </p:cNvPr>
            <p:cNvSpPr/>
            <p:nvPr/>
          </p:nvSpPr>
          <p:spPr>
            <a:xfrm>
              <a:off x="5854272" y="4226502"/>
              <a:ext cx="2700000" cy="6462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bg1"/>
                  </a:solidFill>
                  <a:latin typeface="Work Sans"/>
                </a:rPr>
                <a:t>33%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231A28F-D98D-4146-B3C5-B35832063C80}"/>
                </a:ext>
              </a:extLst>
            </p:cNvPr>
            <p:cNvSpPr/>
            <p:nvPr/>
          </p:nvSpPr>
          <p:spPr>
            <a:xfrm>
              <a:off x="449941" y="4222139"/>
              <a:ext cx="2705027" cy="6506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tx1"/>
                  </a:solidFill>
                  <a:latin typeface="Work Sans"/>
                </a:rPr>
                <a:t>33%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9A28C03-FE50-4614-AEFC-48881FE513F0}"/>
              </a:ext>
            </a:extLst>
          </p:cNvPr>
          <p:cNvGrpSpPr/>
          <p:nvPr/>
        </p:nvGrpSpPr>
        <p:grpSpPr>
          <a:xfrm>
            <a:off x="364217" y="4939483"/>
            <a:ext cx="10899051" cy="1078687"/>
            <a:chOff x="364217" y="4872577"/>
            <a:chExt cx="10899051" cy="107868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6CCBA13-BA88-4B6A-BAC9-209B895AC9D1}"/>
                </a:ext>
              </a:extLst>
            </p:cNvPr>
            <p:cNvSpPr/>
            <p:nvPr/>
          </p:nvSpPr>
          <p:spPr>
            <a:xfrm>
              <a:off x="2885047" y="5304977"/>
              <a:ext cx="5673723" cy="6462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bg1"/>
                  </a:solidFill>
                  <a:latin typeface="Work Sans"/>
                </a:rPr>
                <a:t>61.7%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1F5EC48-7138-4887-94A0-CE6FA0C88E13}"/>
                </a:ext>
              </a:extLst>
            </p:cNvPr>
            <p:cNvSpPr/>
            <p:nvPr/>
          </p:nvSpPr>
          <p:spPr>
            <a:xfrm>
              <a:off x="2337771" y="5300614"/>
              <a:ext cx="561975" cy="6506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bg1"/>
                  </a:solidFill>
                  <a:latin typeface="Work Sans"/>
                </a:rPr>
                <a:t>5%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04D38E-9DA9-4D79-AB91-D4F6ED100196}"/>
                </a:ext>
              </a:extLst>
            </p:cNvPr>
            <p:cNvSpPr txBox="1"/>
            <p:nvPr/>
          </p:nvSpPr>
          <p:spPr>
            <a:xfrm>
              <a:off x="364217" y="4872577"/>
              <a:ext cx="3922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latin typeface="Work Sans"/>
                </a:rPr>
                <a:t>New Part-Time Job Support Scheme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001E91-6DAA-4E30-9FB5-B5575B039C2B}"/>
                </a:ext>
              </a:extLst>
            </p:cNvPr>
            <p:cNvSpPr/>
            <p:nvPr/>
          </p:nvSpPr>
          <p:spPr>
            <a:xfrm>
              <a:off x="8558770" y="5302795"/>
              <a:ext cx="2704498" cy="646287"/>
            </a:xfrm>
            <a:prstGeom prst="rect">
              <a:avLst/>
            </a:prstGeom>
            <a:solidFill>
              <a:srgbClr val="D8117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bg1"/>
                  </a:solidFill>
                  <a:latin typeface="Work Sans"/>
                </a:rPr>
                <a:t>33%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CAA53E-8F30-49E4-A6CC-3BDCDE3B9DF0}"/>
                </a:ext>
              </a:extLst>
            </p:cNvPr>
            <p:cNvSpPr/>
            <p:nvPr/>
          </p:nvSpPr>
          <p:spPr>
            <a:xfrm>
              <a:off x="449942" y="5298432"/>
              <a:ext cx="1889496" cy="6506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GB" sz="2000" b="1" dirty="0">
                  <a:solidFill>
                    <a:schemeClr val="tx1"/>
                  </a:solidFill>
                  <a:latin typeface="Work Sans"/>
                </a:rPr>
                <a:t> AT LEAST 20%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68B6CC1-B3C6-45D2-9C5A-EAFAD4AAE147}"/>
              </a:ext>
            </a:extLst>
          </p:cNvPr>
          <p:cNvSpPr/>
          <p:nvPr/>
        </p:nvSpPr>
        <p:spPr>
          <a:xfrm>
            <a:off x="449942" y="6240541"/>
            <a:ext cx="360000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GB" sz="2000" b="1" dirty="0">
              <a:solidFill>
                <a:schemeClr val="tx1"/>
              </a:solidFill>
              <a:latin typeface="Work San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35690B-61E2-48A9-B24C-B399610F3D47}"/>
              </a:ext>
            </a:extLst>
          </p:cNvPr>
          <p:cNvSpPr txBox="1"/>
          <p:nvPr/>
        </p:nvSpPr>
        <p:spPr>
          <a:xfrm>
            <a:off x="809942" y="6231209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Work Sans"/>
              </a:rPr>
              <a:t>Employee must pay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39217D6-6AA5-4831-A875-E4B3FD7C2D6F}"/>
              </a:ext>
            </a:extLst>
          </p:cNvPr>
          <p:cNvSpPr/>
          <p:nvPr/>
        </p:nvSpPr>
        <p:spPr>
          <a:xfrm>
            <a:off x="2885047" y="6252902"/>
            <a:ext cx="360000" cy="360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GB" sz="2000" b="1" dirty="0">
              <a:solidFill>
                <a:schemeClr val="tx1"/>
              </a:solidFill>
              <a:latin typeface="Work San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C665B0-F69C-42CC-9DE0-976305A2F050}"/>
              </a:ext>
            </a:extLst>
          </p:cNvPr>
          <p:cNvSpPr txBox="1"/>
          <p:nvPr/>
        </p:nvSpPr>
        <p:spPr>
          <a:xfrm>
            <a:off x="3245047" y="6243570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Work Sans"/>
              </a:rPr>
              <a:t>Employer must pay</a:t>
            </a:r>
            <a:endParaRPr lang="en-GB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3C890BA-FBB9-46E5-8EA6-8F00B3442F25}"/>
              </a:ext>
            </a:extLst>
          </p:cNvPr>
          <p:cNvSpPr/>
          <p:nvPr/>
        </p:nvSpPr>
        <p:spPr>
          <a:xfrm>
            <a:off x="5320152" y="6238359"/>
            <a:ext cx="360000" cy="360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GB" sz="2000" b="1" dirty="0">
              <a:solidFill>
                <a:schemeClr val="tx1"/>
              </a:solidFill>
              <a:latin typeface="Work San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0F9CDD-0534-4A6D-B962-D3D978C357EF}"/>
              </a:ext>
            </a:extLst>
          </p:cNvPr>
          <p:cNvSpPr txBox="1"/>
          <p:nvPr/>
        </p:nvSpPr>
        <p:spPr>
          <a:xfrm>
            <a:off x="5680152" y="622902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Work Sans"/>
              </a:rPr>
              <a:t>Government pays</a:t>
            </a:r>
            <a:endParaRPr lang="en-GB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7796B1-476D-4B74-A253-049A46A1A713}"/>
              </a:ext>
            </a:extLst>
          </p:cNvPr>
          <p:cNvSpPr/>
          <p:nvPr/>
        </p:nvSpPr>
        <p:spPr>
          <a:xfrm>
            <a:off x="7755257" y="6224393"/>
            <a:ext cx="360000" cy="360000"/>
          </a:xfrm>
          <a:prstGeom prst="rect">
            <a:avLst/>
          </a:prstGeom>
          <a:solidFill>
            <a:srgbClr val="D811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GB" sz="2000" b="1" dirty="0">
              <a:solidFill>
                <a:schemeClr val="tx1"/>
              </a:solidFill>
              <a:latin typeface="Work San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61C333F-FDA1-4BF7-B85C-2C66AD6AB670}"/>
              </a:ext>
            </a:extLst>
          </p:cNvPr>
          <p:cNvSpPr txBox="1"/>
          <p:nvPr/>
        </p:nvSpPr>
        <p:spPr>
          <a:xfrm>
            <a:off x="8115257" y="621506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Work Sans"/>
              </a:rPr>
              <a:t>Pay falls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189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550-7C64-804F-A7B1-E8A7DEC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0" y="348460"/>
            <a:ext cx="9144000" cy="866191"/>
          </a:xfrm>
        </p:spPr>
        <p:txBody>
          <a:bodyPr/>
          <a:lstStyle/>
          <a:p>
            <a:r>
              <a:rPr lang="en-US" sz="4400" dirty="0"/>
              <a:t>JSSO eligibility: Employers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ED6D17-5E1E-4F08-9725-AD170544C9E7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192863" cy="4838395"/>
          </a:xfrm>
          <a:prstGeom prst="rect">
            <a:avLst/>
          </a:prstGeom>
          <a:noFill/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Neither the employer nor the employee needs to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have previously used the Coronavirus Job Retention Scheme (CJRS)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Employers must: </a:t>
            </a:r>
          </a:p>
          <a:p>
            <a:pPr marL="7200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Have a UK bank account </a:t>
            </a:r>
          </a:p>
          <a:p>
            <a:pPr marL="7200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Have enrolled for PAYE online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Employers with 250 or more employees must meet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a financial impact test – not applicable for &lt;250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5799B43-91A9-4808-B6D6-BF9898D2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62" r="15462"/>
          <a:stretch/>
        </p:blipFill>
        <p:spPr>
          <a:xfrm>
            <a:off x="6558199" y="1671145"/>
            <a:ext cx="5050705" cy="483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3B0193-B5A9-485B-B2F9-9E33B3CA3804}"/>
              </a:ext>
            </a:extLst>
          </p:cNvPr>
          <p:cNvSpPr/>
          <p:nvPr/>
        </p:nvSpPr>
        <p:spPr>
          <a:xfrm>
            <a:off x="238760" y="5995855"/>
            <a:ext cx="1578889" cy="333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59A4C-8E81-4908-AD73-830DC8FD565A}"/>
              </a:ext>
            </a:extLst>
          </p:cNvPr>
          <p:cNvSpPr txBox="1"/>
          <p:nvPr/>
        </p:nvSpPr>
        <p:spPr>
          <a:xfrm>
            <a:off x="238760" y="5968504"/>
            <a:ext cx="4904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Wingdings 3" panose="05040102010807070707" pitchFamily="18" charset="2"/>
              </a:rPr>
              <a:t>a</a:t>
            </a:r>
            <a:r>
              <a:rPr lang="en-GB" dirty="0"/>
              <a:t>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Work Sans"/>
                <a:hlinkClick r:id="rId3"/>
              </a:rPr>
              <a:t>PAYE online </a:t>
            </a:r>
            <a:endParaRPr lang="en-GB" dirty="0"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44876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AC75-3A40-1746-8C4B-9ADC562C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225170"/>
            <a:ext cx="9670011" cy="990010"/>
          </a:xfrm>
        </p:spPr>
        <p:txBody>
          <a:bodyPr/>
          <a:lstStyle/>
          <a:p>
            <a:r>
              <a:rPr lang="en-US" sz="4400" dirty="0"/>
              <a:t>JSSO eligibility: Employees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4AE4E58-8985-4075-B290-0BA858047E3F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319440" cy="4838395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Employees must have been on payroll (with RTI submission) between 6 April 2019-23 September 2020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Employers can only claim for employees that were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in their employment on 23 September 2020. If employees ceased employment after 23 September 2020 and were subsequently rehired, then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employers can claim for them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Employees can be on any type of contract, including part time, zero hours, fixed or temporary contracts</a:t>
            </a:r>
          </a:p>
          <a:p>
            <a:pPr>
              <a:spcBef>
                <a:spcPts val="2400"/>
              </a:spcBef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B77A77DE-658B-4DB3-8306-69EE1EC26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" r="27026"/>
          <a:stretch/>
        </p:blipFill>
        <p:spPr>
          <a:xfrm>
            <a:off x="6558199" y="1671145"/>
            <a:ext cx="5050705" cy="461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113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550-7C64-804F-A7B1-E8A7DEC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348460"/>
            <a:ext cx="9768269" cy="866191"/>
          </a:xfrm>
        </p:spPr>
        <p:txBody>
          <a:bodyPr/>
          <a:lstStyle/>
          <a:p>
            <a:br>
              <a:rPr lang="en-US" sz="4400" dirty="0"/>
            </a:br>
            <a:r>
              <a:rPr lang="en-US" sz="4400" dirty="0"/>
              <a:t>JSSO eligibility: Written agreements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ED6D17-5E1E-4F08-9725-AD170544C9E7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192863" cy="4838395"/>
          </a:xfrm>
          <a:prstGeom prst="rect">
            <a:avLst/>
          </a:prstGeom>
          <a:noFill/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Employers must agree the temporary working arrangement for shorter hours in writing with employees (or union)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CICV Forum will circulate draft JSSO agreements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when full guidance is published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Employers should consult with employees in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relation to JSSO and variation of contract –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start discussions 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Conclusion of furlough agreements?</a:t>
            </a:r>
            <a:br>
              <a:rPr lang="en-GB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EB17C9E6-5759-4E2F-920B-209AD12A6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8" r="17028"/>
          <a:stretch/>
        </p:blipFill>
        <p:spPr>
          <a:xfrm>
            <a:off x="6637065" y="1671145"/>
            <a:ext cx="5050705" cy="474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8317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AC75-3A40-1746-8C4B-9ADC562C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225170"/>
            <a:ext cx="9670011" cy="990010"/>
          </a:xfrm>
        </p:spPr>
        <p:txBody>
          <a:bodyPr/>
          <a:lstStyle/>
          <a:p>
            <a:r>
              <a:rPr lang="en-US" sz="4400" dirty="0"/>
              <a:t>JSSO eligibility: Duration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4AE4E58-8985-4075-B290-0BA858047E3F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319440" cy="4838395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Employees will be able to cycle on and off the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scheme and do not have to be working the same pattern each month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However, each JSSO agreement and claim period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must last for a minimum of seven consecutive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calendar days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No requirement for all employees to be working reduced hours at the same time </a:t>
            </a: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B77A77DE-658B-4DB3-8306-69EE1EC2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19" r="8919"/>
          <a:stretch/>
        </p:blipFill>
        <p:spPr>
          <a:xfrm>
            <a:off x="6558199" y="1671145"/>
            <a:ext cx="5050705" cy="461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21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550-7C64-804F-A7B1-E8A7DEC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0" y="348460"/>
            <a:ext cx="9144000" cy="866191"/>
          </a:xfrm>
        </p:spPr>
        <p:txBody>
          <a:bodyPr/>
          <a:lstStyle/>
          <a:p>
            <a:r>
              <a:rPr lang="en-US" sz="4400" dirty="0"/>
              <a:t>JSSO conditions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ED6D17-5E1E-4F08-9725-AD170544C9E7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192863" cy="4838395"/>
          </a:xfrm>
          <a:prstGeom prst="rect">
            <a:avLst/>
          </a:prstGeom>
          <a:noFill/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Employers cannot claim for an employee who has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been made redundant or is serving a contractual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or statutory notice period during the claim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period – consultation?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Grant claims must only reimburse sums already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paid to the employee: Grant payments will be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made in arrears – cashflow?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Employees will be able to check if their employer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has made a claim relating to them via their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Personal Tax Account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5799B43-91A9-4808-B6D6-BF9898D2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18" r="15218"/>
          <a:stretch/>
        </p:blipFill>
        <p:spPr>
          <a:xfrm>
            <a:off x="6558199" y="1671145"/>
            <a:ext cx="5050705" cy="483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075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AC75-3A40-1746-8C4B-9ADC562C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225170"/>
            <a:ext cx="9670011" cy="990010"/>
          </a:xfrm>
        </p:spPr>
        <p:txBody>
          <a:bodyPr/>
          <a:lstStyle/>
          <a:p>
            <a:r>
              <a:rPr lang="en-US" sz="4400" dirty="0"/>
              <a:t>Making JSSO claims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4AE4E58-8985-4075-B290-0BA858047E3F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307815" cy="4838395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Claims can not be made until Tuesday 8 December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2020, covering salary for pay periods ending and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paid in November 2020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Subsequent months will follow a similar pattern, with the final claims for April being made from early May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Claims will be made online through gov.uk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B77A77DE-658B-4DB3-8306-69EE1EC2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40" r="13540"/>
          <a:stretch/>
        </p:blipFill>
        <p:spPr>
          <a:xfrm>
            <a:off x="6558199" y="1671145"/>
            <a:ext cx="5050705" cy="461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9E7E56-69A1-4E50-ACB9-A4C94FB363BC}"/>
              </a:ext>
            </a:extLst>
          </p:cNvPr>
          <p:cNvSpPr/>
          <p:nvPr/>
        </p:nvSpPr>
        <p:spPr>
          <a:xfrm>
            <a:off x="401444" y="5995855"/>
            <a:ext cx="1070517" cy="333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D3294-2981-40B6-B581-F51885606667}"/>
              </a:ext>
            </a:extLst>
          </p:cNvPr>
          <p:cNvSpPr txBox="1"/>
          <p:nvPr/>
        </p:nvSpPr>
        <p:spPr>
          <a:xfrm>
            <a:off x="401444" y="5968504"/>
            <a:ext cx="1170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Wingdings 3" panose="05040102010807070707" pitchFamily="18" charset="2"/>
              </a:rPr>
              <a:t>a</a:t>
            </a:r>
            <a:r>
              <a:rPr lang="en-GB" dirty="0"/>
              <a:t>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Work Sans"/>
                <a:hlinkClick r:id="rId3"/>
              </a:rPr>
              <a:t>Gov.uk</a:t>
            </a:r>
            <a:endParaRPr lang="en-GB" dirty="0"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62784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97A3E-7BFA-DC41-9400-C1F58A8C7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Introductions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E82A006-4343-442B-9D0D-8A40B52BA669}"/>
              </a:ext>
            </a:extLst>
          </p:cNvPr>
          <p:cNvSpPr txBox="1">
            <a:spLocks/>
          </p:cNvSpPr>
          <p:nvPr/>
        </p:nvSpPr>
        <p:spPr>
          <a:xfrm>
            <a:off x="238760" y="3527813"/>
            <a:ext cx="2775374" cy="2420775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DB49A230-66EE-47C7-B694-7762CF65F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54" t="8373" r="27244" b="44249"/>
          <a:stretch/>
        </p:blipFill>
        <p:spPr>
          <a:xfrm>
            <a:off x="5069784" y="1372000"/>
            <a:ext cx="2009113" cy="361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2F3FE2E7-C141-43C1-BCCE-D1EBCE140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24" t="26054" r="30092" b="31856"/>
          <a:stretch/>
        </p:blipFill>
        <p:spPr>
          <a:xfrm>
            <a:off x="1613413" y="1372001"/>
            <a:ext cx="2009113" cy="3615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1035FF92-6899-4783-B369-7762F6B77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78" t="13718" r="32762" b="25432"/>
          <a:stretch/>
        </p:blipFill>
        <p:spPr>
          <a:xfrm>
            <a:off x="9046771" y="1372000"/>
            <a:ext cx="2009113" cy="3615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22D61250-3238-4CC5-AEE7-D27B4CBAF9D4}"/>
              </a:ext>
            </a:extLst>
          </p:cNvPr>
          <p:cNvSpPr txBox="1">
            <a:spLocks/>
          </p:cNvSpPr>
          <p:nvPr/>
        </p:nvSpPr>
        <p:spPr>
          <a:xfrm>
            <a:off x="5025329" y="5242035"/>
            <a:ext cx="2009113" cy="998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Stephanie</a:t>
            </a:r>
            <a:br>
              <a:rPr lang="en-US" sz="2800" b="1" dirty="0"/>
            </a:br>
            <a:r>
              <a:rPr lang="en-US" sz="2800" b="1" dirty="0"/>
              <a:t>Lowe</a:t>
            </a:r>
          </a:p>
          <a:p>
            <a:pPr algn="ctr"/>
            <a:r>
              <a:rPr lang="en-US" sz="2800" dirty="0"/>
              <a:t>SNIPEF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B1D5580-0829-40FE-BDF9-FF308308FC04}"/>
              </a:ext>
            </a:extLst>
          </p:cNvPr>
          <p:cNvSpPr txBox="1">
            <a:spLocks/>
          </p:cNvSpPr>
          <p:nvPr/>
        </p:nvSpPr>
        <p:spPr>
          <a:xfrm>
            <a:off x="1656735" y="5263293"/>
            <a:ext cx="2009113" cy="998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Paul Mitchell</a:t>
            </a:r>
          </a:p>
          <a:p>
            <a:pPr algn="ctr"/>
            <a:r>
              <a:rPr lang="en-US" sz="2800" dirty="0"/>
              <a:t>SBF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9761B79-F150-4809-8E13-5FEA3C1F2E75}"/>
              </a:ext>
            </a:extLst>
          </p:cNvPr>
          <p:cNvSpPr txBox="1">
            <a:spLocks/>
          </p:cNvSpPr>
          <p:nvPr/>
        </p:nvSpPr>
        <p:spPr>
          <a:xfrm>
            <a:off x="9045637" y="5242034"/>
            <a:ext cx="2009113" cy="998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Pete </a:t>
            </a:r>
            <a:br>
              <a:rPr lang="en-US" sz="2800" b="1" dirty="0"/>
            </a:br>
            <a:r>
              <a:rPr lang="en-US" sz="2800" b="1" dirty="0"/>
              <a:t>Walker</a:t>
            </a:r>
          </a:p>
          <a:p>
            <a:pPr algn="ctr"/>
            <a:r>
              <a:rPr lang="en-US" sz="2800" dirty="0"/>
              <a:t>BCSA</a:t>
            </a:r>
          </a:p>
        </p:txBody>
      </p:sp>
    </p:spTree>
    <p:extLst>
      <p:ext uri="{BB962C8B-B14F-4D97-AF65-F5344CB8AC3E}">
        <p14:creationId xmlns:p14="http://schemas.microsoft.com/office/powerpoint/2010/main" val="108872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550-7C64-804F-A7B1-E8A7DEC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348460"/>
            <a:ext cx="9768269" cy="866191"/>
          </a:xfrm>
        </p:spPr>
        <p:txBody>
          <a:bodyPr/>
          <a:lstStyle/>
          <a:p>
            <a:r>
              <a:rPr lang="en-US" sz="4400" dirty="0"/>
              <a:t>JSSO calculations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ED6D17-5E1E-4F08-9725-AD170544C9E7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192863" cy="4838395"/>
          </a:xfrm>
          <a:prstGeom prst="rect">
            <a:avLst/>
          </a:prstGeom>
          <a:noFill/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Full details still to be published – expected before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the end of October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Usual wages and hours calculations will follow a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similar methodology as for the CJRS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Employees who have previously been furloughed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will have their underlying usual pay and/or hours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used to calculate usual wages, not the amount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they were paid whilst on furlough </a:t>
            </a:r>
          </a:p>
          <a:p>
            <a:pPr>
              <a:spcBef>
                <a:spcPts val="2400"/>
              </a:spcBef>
            </a:pPr>
            <a:br>
              <a:rPr lang="en-GB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5799B43-91A9-4808-B6D6-BF9898D2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54" r="19254"/>
          <a:stretch/>
        </p:blipFill>
        <p:spPr>
          <a:xfrm>
            <a:off x="6558199" y="1671145"/>
            <a:ext cx="5050705" cy="483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56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AC75-3A40-1746-8C4B-9ADC562C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225170"/>
            <a:ext cx="9670011" cy="990010"/>
          </a:xfrm>
        </p:spPr>
        <p:txBody>
          <a:bodyPr/>
          <a:lstStyle/>
          <a:p>
            <a:r>
              <a:rPr lang="en-US" sz="4400" dirty="0"/>
              <a:t>JSSO: Miscellaneous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4AE4E58-8985-4075-B290-0BA858047E3F}"/>
              </a:ext>
            </a:extLst>
          </p:cNvPr>
          <p:cNvSpPr txBox="1">
            <a:spLocks/>
          </p:cNvSpPr>
          <p:nvPr/>
        </p:nvSpPr>
        <p:spPr>
          <a:xfrm>
            <a:off x="238759" y="1558637"/>
            <a:ext cx="6319440" cy="4950904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Training</a:t>
            </a:r>
            <a:r>
              <a:rPr lang="en-GB" sz="2000" dirty="0">
                <a:solidFill>
                  <a:schemeClr val="tx1"/>
                </a:solidFill>
              </a:rPr>
              <a:t> – employees will be able to undertake voluntary training in the non-working hours by agreement. NMW implications?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Parental leave </a:t>
            </a:r>
            <a:r>
              <a:rPr lang="en-GB" sz="2000" dirty="0">
                <a:solidFill>
                  <a:schemeClr val="tx1"/>
                </a:solidFill>
              </a:rPr>
              <a:t>– new legislation to be introduced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to protect entitlement to family leave and pay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Entitlement to working tax credits protected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 Holidays?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A86DF787-A043-435B-9056-D097397F6A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55" r="13455"/>
          <a:stretch/>
        </p:blipFill>
        <p:spPr>
          <a:xfrm>
            <a:off x="6684095" y="1671145"/>
            <a:ext cx="5050705" cy="461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28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550-7C64-804F-A7B1-E8A7DEC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348460"/>
            <a:ext cx="9768269" cy="866191"/>
          </a:xfrm>
        </p:spPr>
        <p:txBody>
          <a:bodyPr/>
          <a:lstStyle/>
          <a:p>
            <a:r>
              <a:rPr lang="en-US" sz="4400" dirty="0"/>
              <a:t>Coronavirus Job Retention Bonus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ED6D17-5E1E-4F08-9725-AD170544C9E7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192863" cy="4838395"/>
          </a:xfrm>
          <a:prstGeom prst="rect">
            <a:avLst/>
          </a:prstGeom>
          <a:noFill/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Employers claiming the Job Support Scheme may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still claim the Job Retention Bonus in respect of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the same employee if they are eligible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Employee must have previously been furloughed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and subsequently be retained until 31 January 2021 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£1,000 bonus payable to employee per employee, claimable from 15 February 2021</a:t>
            </a:r>
            <a:br>
              <a:rPr lang="en-GB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5799B43-91A9-4808-B6D6-BF9898D2B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36" r="2547"/>
          <a:stretch/>
        </p:blipFill>
        <p:spPr>
          <a:xfrm>
            <a:off x="6558199" y="1671145"/>
            <a:ext cx="5050705" cy="483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83B19C1-FEBA-48E1-98B9-263726E2036C}"/>
              </a:ext>
            </a:extLst>
          </p:cNvPr>
          <p:cNvGrpSpPr/>
          <p:nvPr/>
        </p:nvGrpSpPr>
        <p:grpSpPr>
          <a:xfrm>
            <a:off x="401443" y="5968504"/>
            <a:ext cx="2497875" cy="369332"/>
            <a:chOff x="401443" y="5968504"/>
            <a:chExt cx="2497875" cy="3693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AB1D7F-A3D4-4EF5-9738-0F5F40C3C2C5}"/>
                </a:ext>
              </a:extLst>
            </p:cNvPr>
            <p:cNvSpPr/>
            <p:nvPr/>
          </p:nvSpPr>
          <p:spPr>
            <a:xfrm>
              <a:off x="401443" y="5995855"/>
              <a:ext cx="2497873" cy="3338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BC84CE-8383-47E4-AA0B-F86235549BF7}"/>
                </a:ext>
              </a:extLst>
            </p:cNvPr>
            <p:cNvSpPr txBox="1"/>
            <p:nvPr/>
          </p:nvSpPr>
          <p:spPr>
            <a:xfrm>
              <a:off x="401443" y="5968504"/>
              <a:ext cx="24978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GB" sz="1800" dirty="0">
                  <a:latin typeface="Wingdings 3" panose="05040102010807070707" pitchFamily="18" charset="2"/>
                </a:rPr>
                <a:t>a</a:t>
              </a:r>
              <a:r>
                <a:rPr lang="en-GB" dirty="0"/>
                <a:t> </a:t>
              </a:r>
              <a:r>
                <a:rPr lang="en-GB" altLang="en-US" dirty="0">
                  <a:solidFill>
                    <a:schemeClr val="accent4">
                      <a:lumMod val="75000"/>
                    </a:schemeClr>
                  </a:solidFill>
                  <a:latin typeface="Work Sans"/>
                  <a:hlinkClick r:id="rId3"/>
                </a:rPr>
                <a:t>Job Retention Bonus</a:t>
              </a:r>
              <a:endParaRPr lang="en-GB" dirty="0">
                <a:latin typeface="Work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9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AC75-3A40-1746-8C4B-9ADC562C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225170"/>
            <a:ext cx="9670011" cy="990010"/>
          </a:xfrm>
        </p:spPr>
        <p:txBody>
          <a:bodyPr/>
          <a:lstStyle/>
          <a:p>
            <a:r>
              <a:rPr lang="en-US" sz="4400" dirty="0"/>
              <a:t>Signposting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4AE4E58-8985-4075-B290-0BA858047E3F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319440" cy="4838395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HMRC Policy Paper – The Job Support Scheme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HM Treasury News – Plan for Jobs: Chancellor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raises financial support for businesses and workers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Job Support Scheme Open Factsheet</a:t>
            </a:r>
          </a:p>
        </p:txBody>
      </p:sp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FB748814-EEC6-403E-A7D9-28B33BD18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45" r="13148" b="3400"/>
          <a:stretch/>
        </p:blipFill>
        <p:spPr>
          <a:xfrm>
            <a:off x="6558199" y="1671145"/>
            <a:ext cx="5050705" cy="467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1179FF-F310-4CEA-8AC7-B12F90FAB8AC}"/>
              </a:ext>
            </a:extLst>
          </p:cNvPr>
          <p:cNvSpPr/>
          <p:nvPr/>
        </p:nvSpPr>
        <p:spPr>
          <a:xfrm>
            <a:off x="691376" y="2216277"/>
            <a:ext cx="1719604" cy="333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1ABCC-1D7C-45AE-B151-A2F681E6F73E}"/>
              </a:ext>
            </a:extLst>
          </p:cNvPr>
          <p:cNvSpPr txBox="1"/>
          <p:nvPr/>
        </p:nvSpPr>
        <p:spPr>
          <a:xfrm>
            <a:off x="781225" y="2188926"/>
            <a:ext cx="1719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Wingdings 3" panose="05040102010807070707" pitchFamily="18" charset="2"/>
              </a:rPr>
              <a:t>a</a:t>
            </a:r>
            <a:r>
              <a:rPr lang="en-GB" dirty="0"/>
              <a:t> </a:t>
            </a:r>
            <a:r>
              <a:rPr lang="en-GB" altLang="en-US" dirty="0">
                <a:solidFill>
                  <a:schemeClr val="accent4">
                    <a:lumMod val="75000"/>
                  </a:schemeClr>
                </a:solidFill>
                <a:latin typeface="Work Sans"/>
                <a:hlinkClick r:id="rId3"/>
              </a:rPr>
              <a:t>Policy Paper</a:t>
            </a:r>
            <a:endParaRPr lang="en-GB" dirty="0">
              <a:latin typeface="Work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919E7E-2D43-42E6-83C9-2EAEFE8EDF26}"/>
              </a:ext>
            </a:extLst>
          </p:cNvPr>
          <p:cNvSpPr/>
          <p:nvPr/>
        </p:nvSpPr>
        <p:spPr>
          <a:xfrm>
            <a:off x="691376" y="3717974"/>
            <a:ext cx="1910575" cy="333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57ECBF-CF94-4233-91DC-3DF2C73DAD42}"/>
              </a:ext>
            </a:extLst>
          </p:cNvPr>
          <p:cNvSpPr txBox="1"/>
          <p:nvPr/>
        </p:nvSpPr>
        <p:spPr>
          <a:xfrm>
            <a:off x="781225" y="3690623"/>
            <a:ext cx="1910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Wingdings 3" panose="05040102010807070707" pitchFamily="18" charset="2"/>
              </a:rPr>
              <a:t>a</a:t>
            </a:r>
            <a:r>
              <a:rPr lang="en-GB" dirty="0"/>
              <a:t> </a:t>
            </a:r>
            <a:r>
              <a:rPr lang="en-GB" altLang="en-US" dirty="0">
                <a:solidFill>
                  <a:schemeClr val="accent4">
                    <a:lumMod val="75000"/>
                  </a:schemeClr>
                </a:solidFill>
                <a:latin typeface="Work Sans"/>
                <a:hlinkClick r:id="rId4"/>
              </a:rPr>
              <a:t>Treasury News</a:t>
            </a:r>
            <a:endParaRPr lang="en-GB" dirty="0">
              <a:latin typeface="Work San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4EFB81-9E41-4A31-A8CE-35E4C15F1E99}"/>
              </a:ext>
            </a:extLst>
          </p:cNvPr>
          <p:cNvSpPr/>
          <p:nvPr/>
        </p:nvSpPr>
        <p:spPr>
          <a:xfrm>
            <a:off x="753927" y="5049024"/>
            <a:ext cx="2000424" cy="333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051F34-CC74-4381-B533-D704E242ED25}"/>
              </a:ext>
            </a:extLst>
          </p:cNvPr>
          <p:cNvSpPr txBox="1"/>
          <p:nvPr/>
        </p:nvSpPr>
        <p:spPr>
          <a:xfrm>
            <a:off x="843776" y="5043135"/>
            <a:ext cx="1910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Wingdings 3" panose="05040102010807070707" pitchFamily="18" charset="2"/>
              </a:rPr>
              <a:t>a</a:t>
            </a:r>
            <a:r>
              <a:rPr lang="en-GB" dirty="0"/>
              <a:t> </a:t>
            </a:r>
            <a:r>
              <a:rPr lang="en-GB" altLang="en-US" dirty="0">
                <a:solidFill>
                  <a:schemeClr val="accent4">
                    <a:lumMod val="75000"/>
                  </a:schemeClr>
                </a:solidFill>
                <a:latin typeface="Work Sans"/>
                <a:hlinkClick r:id="rId5"/>
              </a:rPr>
              <a:t>Open factsheet</a:t>
            </a:r>
            <a:endParaRPr lang="en-GB" dirty="0"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98115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AC75-3A40-1746-8C4B-9ADC562C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0" y="348460"/>
            <a:ext cx="9144000" cy="990010"/>
          </a:xfrm>
        </p:spPr>
        <p:txBody>
          <a:bodyPr/>
          <a:lstStyle/>
          <a:p>
            <a:r>
              <a:rPr lang="en-US" sz="4400" dirty="0"/>
              <a:t>Any questions?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4AE4E58-8985-4075-B290-0BA858047E3F}"/>
              </a:ext>
            </a:extLst>
          </p:cNvPr>
          <p:cNvSpPr txBox="1">
            <a:spLocks/>
          </p:cNvSpPr>
          <p:nvPr/>
        </p:nvSpPr>
        <p:spPr>
          <a:xfrm>
            <a:off x="238759" y="1828800"/>
            <a:ext cx="6307815" cy="4680740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There will now follow a question and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answer session with your panellists.</a:t>
            </a:r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12596585-3131-4B28-8495-E68BEEDB9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9" r="15359"/>
          <a:stretch/>
        </p:blipFill>
        <p:spPr>
          <a:xfrm>
            <a:off x="6265073" y="1828800"/>
            <a:ext cx="5050705" cy="455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72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84A54C7-93CC-401A-96EE-B4975DA4A1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>
          <a:xfrm>
            <a:off x="4962660" y="2010876"/>
            <a:ext cx="6063845" cy="4027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E82A006-4343-442B-9D0D-8A40B52BA669}"/>
              </a:ext>
            </a:extLst>
          </p:cNvPr>
          <p:cNvSpPr txBox="1">
            <a:spLocks/>
          </p:cNvSpPr>
          <p:nvPr/>
        </p:nvSpPr>
        <p:spPr>
          <a:xfrm>
            <a:off x="238760" y="3527813"/>
            <a:ext cx="2775374" cy="2420775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CD596-8F63-3745-85DB-3C91E84CC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59" y="2010876"/>
            <a:ext cx="3308481" cy="40276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cicvforum.co.uk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Work Sans"/>
              </a:rPr>
              <a:t>Twitter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Work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Work Sans"/>
              </a:rPr>
              <a:t>LinkedIn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Work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Work Sans"/>
              </a:rPr>
              <a:t>Facebook</a:t>
            </a:r>
            <a:endParaRPr lang="en-US" sz="2800" dirty="0">
              <a:latin typeface="Work San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D98339-E571-42AC-86C5-D57DFA5CF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1" y="348460"/>
            <a:ext cx="8290384" cy="955407"/>
          </a:xfrm>
        </p:spPr>
        <p:txBody>
          <a:bodyPr/>
          <a:lstStyle/>
          <a:p>
            <a:r>
              <a:rPr lang="en-US" sz="4400" dirty="0">
                <a:latin typeface="Work Sans Medium"/>
              </a:rPr>
              <a:t>Find out more</a:t>
            </a:r>
          </a:p>
        </p:txBody>
      </p:sp>
    </p:spTree>
    <p:extLst>
      <p:ext uri="{BB962C8B-B14F-4D97-AF65-F5344CB8AC3E}">
        <p14:creationId xmlns:p14="http://schemas.microsoft.com/office/powerpoint/2010/main" val="1643209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0616A2-B345-4A4A-B293-6233542A31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www.cicvforum.co.uk</a:t>
            </a:r>
          </a:p>
          <a:p>
            <a:r>
              <a:rPr lang="en-US" dirty="0"/>
              <a:t>info@cicvforum.co.uk</a:t>
            </a:r>
          </a:p>
        </p:txBody>
      </p:sp>
    </p:spTree>
    <p:extLst>
      <p:ext uri="{BB962C8B-B14F-4D97-AF65-F5344CB8AC3E}">
        <p14:creationId xmlns:p14="http://schemas.microsoft.com/office/powerpoint/2010/main" val="248118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385A-26D7-F244-B737-18BF78DAF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1" y="348460"/>
            <a:ext cx="8290384" cy="955407"/>
          </a:xfrm>
        </p:spPr>
        <p:txBody>
          <a:bodyPr/>
          <a:lstStyle/>
          <a:p>
            <a:r>
              <a:rPr lang="en-US" sz="4400" dirty="0">
                <a:latin typeface="Work Sans Medium"/>
              </a:rPr>
              <a:t>The CICV Forum / 1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3BD5E35-724F-4C24-957C-9A9FC0E42A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238760" y="1446489"/>
            <a:ext cx="11648440" cy="5177084"/>
          </a:xfrm>
        </p:spPr>
      </p:pic>
    </p:spTree>
    <p:extLst>
      <p:ext uri="{BB962C8B-B14F-4D97-AF65-F5344CB8AC3E}">
        <p14:creationId xmlns:p14="http://schemas.microsoft.com/office/powerpoint/2010/main" val="334103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E82A006-4343-442B-9D0D-8A40B52BA669}"/>
              </a:ext>
            </a:extLst>
          </p:cNvPr>
          <p:cNvSpPr txBox="1">
            <a:spLocks/>
          </p:cNvSpPr>
          <p:nvPr/>
        </p:nvSpPr>
        <p:spPr>
          <a:xfrm>
            <a:off x="238760" y="3527813"/>
            <a:ext cx="2775374" cy="2420775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BCD596-8F63-3745-85DB-3C91E84CC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505" y="2372661"/>
            <a:ext cx="11338559" cy="905409"/>
          </a:xfrm>
        </p:spPr>
        <p:txBody>
          <a:bodyPr numCol="1"/>
          <a:lstStyle/>
          <a:p>
            <a:pPr algn="ctr"/>
            <a:r>
              <a:rPr lang="en-US" sz="2800" dirty="0"/>
              <a:t>trade </a:t>
            </a:r>
            <a:r>
              <a:rPr lang="en-US" sz="2800" dirty="0" err="1"/>
              <a:t>organisations</a:t>
            </a:r>
            <a:r>
              <a:rPr lang="en-US" sz="2800" dirty="0"/>
              <a:t>, </a:t>
            </a:r>
            <a:r>
              <a:rPr lang="en-GB" sz="2800" dirty="0"/>
              <a:t>government agencies, private firms, </a:t>
            </a:r>
            <a:br>
              <a:rPr lang="en-GB" sz="2800" dirty="0"/>
            </a:br>
            <a:r>
              <a:rPr lang="en-GB" sz="2800" dirty="0"/>
              <a:t>professional services and training organisations</a:t>
            </a:r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609B71-814E-4FC2-AA67-00D06F927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1" y="348460"/>
            <a:ext cx="8290384" cy="955407"/>
          </a:xfrm>
        </p:spPr>
        <p:txBody>
          <a:bodyPr/>
          <a:lstStyle/>
          <a:p>
            <a:r>
              <a:rPr lang="en-US" sz="4400" dirty="0">
                <a:latin typeface="Work Sans Medium"/>
              </a:rPr>
              <a:t>The CICV Forum /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7406B-07B1-4A7C-B501-67AF9C97A878}"/>
              </a:ext>
            </a:extLst>
          </p:cNvPr>
          <p:cNvSpPr/>
          <p:nvPr/>
        </p:nvSpPr>
        <p:spPr>
          <a:xfrm>
            <a:off x="4927666" y="1369253"/>
            <a:ext cx="1205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24268"/>
                </a:solidFill>
                <a:latin typeface="Work Sans"/>
              </a:rPr>
              <a:t>62</a:t>
            </a:r>
            <a:endParaRPr lang="en-GB" sz="7200" b="1" dirty="0">
              <a:solidFill>
                <a:srgbClr val="024268"/>
              </a:solidFill>
              <a:latin typeface="Work San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B5BE80-5846-4A2B-99FF-FFEA7C417C6F}"/>
              </a:ext>
            </a:extLst>
          </p:cNvPr>
          <p:cNvGrpSpPr/>
          <p:nvPr/>
        </p:nvGrpSpPr>
        <p:grpSpPr>
          <a:xfrm>
            <a:off x="2130970" y="5047691"/>
            <a:ext cx="6096000" cy="1498398"/>
            <a:chOff x="2130970" y="4738199"/>
            <a:chExt cx="6096000" cy="14983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BB017B-2325-42A5-ACC5-B8B829920B9D}"/>
                </a:ext>
              </a:extLst>
            </p:cNvPr>
            <p:cNvSpPr/>
            <p:nvPr/>
          </p:nvSpPr>
          <p:spPr>
            <a:xfrm>
              <a:off x="2130970" y="5713377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800" dirty="0"/>
                <a:t>operatives represented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677DF1-DACD-4739-BBCB-C988CF5B6880}"/>
                </a:ext>
              </a:extLst>
            </p:cNvPr>
            <p:cNvSpPr/>
            <p:nvPr/>
          </p:nvSpPr>
          <p:spPr>
            <a:xfrm>
              <a:off x="3595099" y="4738199"/>
              <a:ext cx="325261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200" b="1" dirty="0">
                  <a:solidFill>
                    <a:srgbClr val="024268"/>
                  </a:solidFill>
                  <a:latin typeface="Work Sans"/>
                </a:rPr>
                <a:t>35,000</a:t>
              </a:r>
              <a:r>
                <a:rPr lang="en-US" sz="7200" b="1" baseline="30000" dirty="0">
                  <a:solidFill>
                    <a:srgbClr val="024268"/>
                  </a:solidFill>
                  <a:latin typeface="Work Sans"/>
                </a:rPr>
                <a:t>+</a:t>
              </a:r>
              <a:endParaRPr lang="en-GB" sz="7200" b="1" dirty="0">
                <a:solidFill>
                  <a:srgbClr val="024268"/>
                </a:solidFill>
                <a:latin typeface="Work San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83267F-9B9C-4087-90DD-BF6843AA3D43}"/>
              </a:ext>
            </a:extLst>
          </p:cNvPr>
          <p:cNvGrpSpPr/>
          <p:nvPr/>
        </p:nvGrpSpPr>
        <p:grpSpPr>
          <a:xfrm>
            <a:off x="970176" y="3365803"/>
            <a:ext cx="2106923" cy="1488338"/>
            <a:chOff x="927972" y="3168854"/>
            <a:chExt cx="2106923" cy="148833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1BD48A-C833-4971-B728-62297525A18E}"/>
                </a:ext>
              </a:extLst>
            </p:cNvPr>
            <p:cNvSpPr/>
            <p:nvPr/>
          </p:nvSpPr>
          <p:spPr>
            <a:xfrm>
              <a:off x="1356813" y="3168854"/>
              <a:ext cx="12051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200" b="1" dirty="0">
                  <a:solidFill>
                    <a:srgbClr val="024268"/>
                  </a:solidFill>
                  <a:latin typeface="Work Sans"/>
                </a:rPr>
                <a:t>25</a:t>
              </a:r>
              <a:endParaRPr lang="en-GB" sz="7200" b="1" dirty="0">
                <a:solidFill>
                  <a:srgbClr val="024268"/>
                </a:solidFill>
                <a:latin typeface="Work San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FD4CD6-A6AF-4671-B7D0-BB8F5749D5DA}"/>
                </a:ext>
              </a:extLst>
            </p:cNvPr>
            <p:cNvSpPr/>
            <p:nvPr/>
          </p:nvSpPr>
          <p:spPr>
            <a:xfrm>
              <a:off x="927972" y="4133972"/>
              <a:ext cx="21069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latin typeface="Work Sans"/>
                </a:rPr>
                <a:t>full members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B8169D-5084-42B6-811E-B546D60BBD85}"/>
              </a:ext>
            </a:extLst>
          </p:cNvPr>
          <p:cNvGrpSpPr/>
          <p:nvPr/>
        </p:nvGrpSpPr>
        <p:grpSpPr>
          <a:xfrm>
            <a:off x="3888026" y="3365803"/>
            <a:ext cx="3801715" cy="1492420"/>
            <a:chOff x="3817686" y="3168854"/>
            <a:chExt cx="3801715" cy="14924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1389E8-B34B-46B8-92AD-618BCE1D44B6}"/>
                </a:ext>
              </a:extLst>
            </p:cNvPr>
            <p:cNvSpPr/>
            <p:nvPr/>
          </p:nvSpPr>
          <p:spPr>
            <a:xfrm>
              <a:off x="4845654" y="3168854"/>
              <a:ext cx="12051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200" b="1" dirty="0">
                  <a:solidFill>
                    <a:srgbClr val="024268"/>
                  </a:solidFill>
                  <a:latin typeface="Work Sans"/>
                </a:rPr>
                <a:t>37</a:t>
              </a:r>
              <a:endParaRPr lang="en-GB" sz="7200" b="1" dirty="0">
                <a:solidFill>
                  <a:srgbClr val="024268"/>
                </a:solidFill>
                <a:latin typeface="Work San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27CF65-6954-4F2A-801D-60AB9087693D}"/>
                </a:ext>
              </a:extLst>
            </p:cNvPr>
            <p:cNvSpPr/>
            <p:nvPr/>
          </p:nvSpPr>
          <p:spPr>
            <a:xfrm>
              <a:off x="3817686" y="4138054"/>
              <a:ext cx="38017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Work Sans"/>
                </a:rPr>
                <a:t>contributing members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CA3C94F-2C8A-4DB9-8B3B-C06A7A8A376D}"/>
              </a:ext>
            </a:extLst>
          </p:cNvPr>
          <p:cNvGrpSpPr/>
          <p:nvPr/>
        </p:nvGrpSpPr>
        <p:grpSpPr>
          <a:xfrm>
            <a:off x="7833410" y="3392202"/>
            <a:ext cx="3106481" cy="1468745"/>
            <a:chOff x="7692730" y="3195253"/>
            <a:chExt cx="3106481" cy="146874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2CDAAF-1642-4F44-8267-8A3E20408A22}"/>
                </a:ext>
              </a:extLst>
            </p:cNvPr>
            <p:cNvSpPr/>
            <p:nvPr/>
          </p:nvSpPr>
          <p:spPr>
            <a:xfrm>
              <a:off x="8005871" y="3195253"/>
              <a:ext cx="21069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024268"/>
                  </a:solidFill>
                  <a:latin typeface="Work Sans"/>
                </a:rPr>
                <a:t>100</a:t>
              </a:r>
              <a:r>
                <a:rPr lang="en-US" sz="7200" b="1" baseline="30000" dirty="0">
                  <a:solidFill>
                    <a:srgbClr val="024268"/>
                  </a:solidFill>
                  <a:latin typeface="Work Sans"/>
                </a:rPr>
                <a:t>+</a:t>
              </a:r>
              <a:endParaRPr lang="en-GB" sz="7200" b="1" baseline="30000" dirty="0">
                <a:solidFill>
                  <a:srgbClr val="024268"/>
                </a:solidFill>
                <a:latin typeface="Work San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B417538-8432-4A84-9EC4-A472678439AC}"/>
                </a:ext>
              </a:extLst>
            </p:cNvPr>
            <p:cNvSpPr/>
            <p:nvPr/>
          </p:nvSpPr>
          <p:spPr>
            <a:xfrm>
              <a:off x="7692730" y="4140778"/>
              <a:ext cx="31064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dirty="0">
                  <a:latin typeface="Work Sans"/>
                </a:rPr>
                <a:t>individuals involved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5996EF-E9A9-4238-83DE-950989BA8F55}"/>
              </a:ext>
            </a:extLst>
          </p:cNvPr>
          <p:cNvGrpSpPr/>
          <p:nvPr/>
        </p:nvGrpSpPr>
        <p:grpSpPr>
          <a:xfrm>
            <a:off x="928682" y="5078584"/>
            <a:ext cx="1809021" cy="1455867"/>
            <a:chOff x="699346" y="4660227"/>
            <a:chExt cx="1809021" cy="145586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AAB401-CE8F-4C29-9593-7A2A57DAA6DF}"/>
                </a:ext>
              </a:extLst>
            </p:cNvPr>
            <p:cNvSpPr/>
            <p:nvPr/>
          </p:nvSpPr>
          <p:spPr>
            <a:xfrm>
              <a:off x="1280311" y="4660227"/>
              <a:ext cx="12051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200" b="1" dirty="0">
                  <a:solidFill>
                    <a:srgbClr val="024268"/>
                  </a:solidFill>
                  <a:latin typeface="Work Sans"/>
                </a:rPr>
                <a:t>4</a:t>
              </a:r>
              <a:endParaRPr lang="en-GB" sz="7200" b="1" dirty="0">
                <a:solidFill>
                  <a:srgbClr val="024268"/>
                </a:solidFill>
                <a:latin typeface="Work San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91ACB7-A42C-43A7-85CA-BAEC3178D0A1}"/>
                </a:ext>
              </a:extLst>
            </p:cNvPr>
            <p:cNvSpPr/>
            <p:nvPr/>
          </p:nvSpPr>
          <p:spPr>
            <a:xfrm>
              <a:off x="699346" y="5592874"/>
              <a:ext cx="18090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latin typeface="Work Sans"/>
                </a:rPr>
                <a:t>sub-groups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CA631F-1360-44E2-B12B-D79CC2EB383F}"/>
              </a:ext>
            </a:extLst>
          </p:cNvPr>
          <p:cNvGrpSpPr/>
          <p:nvPr/>
        </p:nvGrpSpPr>
        <p:grpSpPr>
          <a:xfrm>
            <a:off x="6454401" y="5047692"/>
            <a:ext cx="6096000" cy="1471998"/>
            <a:chOff x="6454401" y="4738200"/>
            <a:chExt cx="6096000" cy="147199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F79FAC-7D11-4F97-8CF8-83A167CC49FE}"/>
                </a:ext>
              </a:extLst>
            </p:cNvPr>
            <p:cNvSpPr/>
            <p:nvPr/>
          </p:nvSpPr>
          <p:spPr>
            <a:xfrm>
              <a:off x="8114715" y="4738200"/>
              <a:ext cx="277537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200" b="1" dirty="0">
                  <a:solidFill>
                    <a:srgbClr val="024268"/>
                  </a:solidFill>
                  <a:latin typeface="Work Sans"/>
                </a:rPr>
                <a:t>8,000</a:t>
              </a:r>
              <a:r>
                <a:rPr lang="en-US" sz="7200" b="1" baseline="30000" dirty="0">
                  <a:solidFill>
                    <a:srgbClr val="024268"/>
                  </a:solidFill>
                  <a:latin typeface="Work Sans"/>
                </a:rPr>
                <a:t>+</a:t>
              </a:r>
              <a:endParaRPr lang="en-GB" sz="7200" b="1" dirty="0">
                <a:solidFill>
                  <a:srgbClr val="024268"/>
                </a:solidFill>
                <a:latin typeface="Work San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D3DE2D0-D730-4F64-8360-BB22A4762511}"/>
                </a:ext>
              </a:extLst>
            </p:cNvPr>
            <p:cNvSpPr/>
            <p:nvPr/>
          </p:nvSpPr>
          <p:spPr>
            <a:xfrm>
              <a:off x="6454401" y="5686978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800" dirty="0"/>
                <a:t> businesses represented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43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467C7-B9C1-4F40-A29A-C1349DA3F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24" y="1694986"/>
            <a:ext cx="10960444" cy="459430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1300"/>
              </a:spcBef>
              <a:spcAft>
                <a:spcPts val="3600"/>
              </a:spcAft>
            </a:pPr>
            <a:r>
              <a:rPr lang="en-GB" sz="4000" dirty="0"/>
              <a:t>The Coronavirus Job Retention Scheme </a:t>
            </a:r>
            <a:br>
              <a:rPr lang="en-GB" sz="4000" dirty="0"/>
            </a:br>
            <a:r>
              <a:rPr lang="en-GB" sz="4000" dirty="0"/>
              <a:t>Plan for Jobs  </a:t>
            </a:r>
            <a:br>
              <a:rPr lang="en-GB" sz="4000" dirty="0"/>
            </a:br>
            <a:r>
              <a:rPr lang="en-GB" sz="4000" dirty="0"/>
              <a:t>Job Support Scheme: ‘Closed’     </a:t>
            </a:r>
            <a:br>
              <a:rPr lang="en-GB" sz="4000" dirty="0"/>
            </a:br>
            <a:r>
              <a:rPr lang="en-GB" sz="4000" dirty="0"/>
              <a:t>Job Support Scheme: ‘Open’   </a:t>
            </a:r>
            <a:br>
              <a:rPr lang="en-GB" sz="4000" dirty="0"/>
            </a:br>
            <a:r>
              <a:rPr lang="en-GB" sz="4000" dirty="0"/>
              <a:t>JSS Eligibility Criteria, Conditions and Application Process  </a:t>
            </a:r>
            <a:br>
              <a:rPr lang="en-GB" sz="4000" dirty="0"/>
            </a:br>
            <a:r>
              <a:rPr lang="en-GB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6523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AC75-3A40-1746-8C4B-9ADC562C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225170"/>
            <a:ext cx="9670011" cy="990010"/>
          </a:xfrm>
        </p:spPr>
        <p:txBody>
          <a:bodyPr/>
          <a:lstStyle/>
          <a:p>
            <a:r>
              <a:rPr lang="en-US" sz="4400" dirty="0"/>
              <a:t>Coronavirus Job Retention Scheme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4AE4E58-8985-4075-B290-0BA858047E3F}"/>
              </a:ext>
            </a:extLst>
          </p:cNvPr>
          <p:cNvSpPr txBox="1">
            <a:spLocks/>
          </p:cNvSpPr>
          <p:nvPr/>
        </p:nvSpPr>
        <p:spPr>
          <a:xfrm>
            <a:off x="238759" y="1569309"/>
            <a:ext cx="6307815" cy="4940232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CJRS has facilitated furlough arrangements since March and will conclude on 31 October 2020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Current working arrangements: </a:t>
            </a:r>
          </a:p>
          <a:p>
            <a:pPr marL="720000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Full furlough </a:t>
            </a:r>
          </a:p>
          <a:p>
            <a:pPr marL="720000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Flexible furlough 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Current financial arrangements </a:t>
            </a:r>
          </a:p>
          <a:p>
            <a:pPr marL="720000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Government pay 60% of wages for hours not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worked (£1,875 p/m)</a:t>
            </a:r>
          </a:p>
          <a:p>
            <a:pPr marL="720000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Employer pays for hours worked </a:t>
            </a:r>
          </a:p>
          <a:p>
            <a:pPr marL="720000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Employer pays 20% of hours not worked up to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£625 p/m </a:t>
            </a:r>
          </a:p>
          <a:p>
            <a:pPr marL="720000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Employer pay for all employer NI and Pension contributions </a:t>
            </a:r>
          </a:p>
          <a:p>
            <a:pPr marL="720000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1"/>
                </a:solidFill>
              </a:rPr>
              <a:t>Employee receives at least 80% of wages up to £2,500 p/m (£576.92 per week)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D081C01C-6777-4977-95A4-54589C31D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" r="36387"/>
          <a:stretch/>
        </p:blipFill>
        <p:spPr>
          <a:xfrm>
            <a:off x="6684095" y="1671145"/>
            <a:ext cx="5050705" cy="461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1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550-7C64-804F-A7B1-E8A7DEC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0" y="348460"/>
            <a:ext cx="9144000" cy="866191"/>
          </a:xfrm>
        </p:spPr>
        <p:txBody>
          <a:bodyPr/>
          <a:lstStyle/>
          <a:p>
            <a:r>
              <a:rPr lang="en-US" sz="4400" dirty="0"/>
              <a:t>Plan for jobs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ED6D17-5E1E-4F08-9725-AD170544C9E7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192863" cy="4838395"/>
          </a:xfrm>
          <a:prstGeom prst="rect">
            <a:avLst/>
          </a:prstGeom>
          <a:noFill/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UK Government plans to protect employment over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the winter months (November 2020 – April 2021)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Job Support Scheme – ‘Open’ and ‘Closed’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Extended Self-Employed Income Support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Scheme (SEISS) grants 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Business grants and loan extensions </a:t>
            </a:r>
            <a:br>
              <a:rPr lang="en-GB" sz="2000" dirty="0">
                <a:solidFill>
                  <a:schemeClr val="tx1"/>
                </a:solidFill>
                <a:latin typeface="Wingdings 3" panose="05040102010807070707" pitchFamily="18" charset="2"/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97802EAD-62C0-497E-925D-697E1CE8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83" r="13483"/>
          <a:stretch/>
        </p:blipFill>
        <p:spPr>
          <a:xfrm>
            <a:off x="6684095" y="1671145"/>
            <a:ext cx="5050705" cy="4610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24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CAC75-3A40-1746-8C4B-9ADC562CD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59" y="225170"/>
            <a:ext cx="9782571" cy="990010"/>
          </a:xfrm>
        </p:spPr>
        <p:txBody>
          <a:bodyPr/>
          <a:lstStyle/>
          <a:p>
            <a:r>
              <a:rPr lang="en-US" sz="4400" dirty="0"/>
              <a:t>Scottish Government Strategic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9D1BE-0D66-4027-8EE9-46DFAEBC8667}"/>
              </a:ext>
            </a:extLst>
          </p:cNvPr>
          <p:cNvSpPr txBox="1">
            <a:spLocks/>
          </p:cNvSpPr>
          <p:nvPr/>
        </p:nvSpPr>
        <p:spPr>
          <a:xfrm>
            <a:off x="238759" y="1671145"/>
            <a:ext cx="6307815" cy="4838395"/>
          </a:xfrm>
          <a:prstGeom prst="rect">
            <a:avLst/>
          </a:prstGeom>
          <a:solidFill>
            <a:schemeClr val="bg1"/>
          </a:solidFill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A123F-5B6B-4706-8DD0-50942D811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6" y="1495116"/>
            <a:ext cx="10237018" cy="45627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85BD66-398B-420C-83E5-4CAD1448B065}"/>
              </a:ext>
            </a:extLst>
          </p:cNvPr>
          <p:cNvSpPr/>
          <p:nvPr/>
        </p:nvSpPr>
        <p:spPr>
          <a:xfrm>
            <a:off x="926758" y="6003985"/>
            <a:ext cx="4904700" cy="333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B22F09-6EF4-41EA-8E0B-9992195E074C}"/>
              </a:ext>
            </a:extLst>
          </p:cNvPr>
          <p:cNvSpPr txBox="1"/>
          <p:nvPr/>
        </p:nvSpPr>
        <p:spPr>
          <a:xfrm>
            <a:off x="926756" y="5968504"/>
            <a:ext cx="4904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dirty="0">
                <a:latin typeface="Wingdings 3" panose="05040102010807070707" pitchFamily="18" charset="2"/>
              </a:rPr>
              <a:t>a</a:t>
            </a:r>
            <a:r>
              <a:rPr lang="en-GB" dirty="0"/>
              <a:t> </a:t>
            </a:r>
            <a:r>
              <a:rPr lang="en-GB" dirty="0">
                <a:latin typeface="Work Sans"/>
                <a:hlinkClick r:id="rId4"/>
              </a:rPr>
              <a:t>Scottish Government Draft Strategic Framework  </a:t>
            </a:r>
            <a:endParaRPr lang="en-GB" dirty="0"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53159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C550-7C64-804F-A7B1-E8A7DEC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60" y="348460"/>
            <a:ext cx="9144000" cy="866191"/>
          </a:xfrm>
        </p:spPr>
        <p:txBody>
          <a:bodyPr/>
          <a:lstStyle/>
          <a:p>
            <a:r>
              <a:rPr lang="en-US" sz="4400" dirty="0"/>
              <a:t>Job Support Scheme: ‘Closed’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4B7CEB-41C0-44B8-BC9E-7D81C137B71E}"/>
              </a:ext>
            </a:extLst>
          </p:cNvPr>
          <p:cNvSpPr/>
          <p:nvPr/>
        </p:nvSpPr>
        <p:spPr>
          <a:xfrm>
            <a:off x="238760" y="6051610"/>
            <a:ext cx="4104640" cy="333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5ED6D17-5E1E-4F08-9725-AD170544C9E7}"/>
              </a:ext>
            </a:extLst>
          </p:cNvPr>
          <p:cNvSpPr txBox="1">
            <a:spLocks/>
          </p:cNvSpPr>
          <p:nvPr/>
        </p:nvSpPr>
        <p:spPr>
          <a:xfrm>
            <a:off x="238760" y="1671145"/>
            <a:ext cx="6057265" cy="4838395"/>
          </a:xfrm>
          <a:prstGeom prst="rect">
            <a:avLst/>
          </a:prstGeom>
          <a:noFill/>
        </p:spPr>
        <p:txBody>
          <a:bodyPr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Work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Only applies to businesses that have been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legally required to close as a direct result of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COVID-19 restrictions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Government will pay 67% of employee wages,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capped at £2,083.33 per month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Employer pays only NI and pension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Employee takes 33% pay cut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No requirement to work any hours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GB" sz="2000" dirty="0">
                <a:solidFill>
                  <a:schemeClr val="tx1"/>
                </a:solidFill>
                <a:latin typeface="Wingdings 3" panose="05040102010807070707" pitchFamily="18" charset="2"/>
              </a:rPr>
              <a:t>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altLang="en-US" sz="1800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Job Support Scheme Closed - Factsheet 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5799B43-91A9-4808-B6D6-BF9898D2BD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218" r="15218"/>
          <a:stretch/>
        </p:blipFill>
        <p:spPr>
          <a:xfrm>
            <a:off x="6558199" y="1671145"/>
            <a:ext cx="5050705" cy="4838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25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1273</Words>
  <Application>Microsoft Office PowerPoint</Application>
  <PresentationFormat>Widescreen</PresentationFormat>
  <Paragraphs>178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Wingdings</vt:lpstr>
      <vt:lpstr>Wingdings 3</vt:lpstr>
      <vt:lpstr>Work Sans</vt:lpstr>
      <vt:lpstr>Work Sans Medium</vt:lpstr>
      <vt:lpstr>Office Theme</vt:lpstr>
      <vt:lpstr>The Job Support Scheme</vt:lpstr>
      <vt:lpstr>Introductions</vt:lpstr>
      <vt:lpstr>The CICV Forum / 1</vt:lpstr>
      <vt:lpstr>The CICV Forum / 2</vt:lpstr>
      <vt:lpstr>The Coronavirus Job Retention Scheme  Plan for Jobs   Job Support Scheme: ‘Closed’      Job Support Scheme: ‘Open’    JSS Eligibility Criteria, Conditions and Application Process   Questions</vt:lpstr>
      <vt:lpstr>Coronavirus Job Retention Scheme</vt:lpstr>
      <vt:lpstr>Plan for jobs</vt:lpstr>
      <vt:lpstr>Scottish Government Strategic Framework</vt:lpstr>
      <vt:lpstr>Job Support Scheme: ‘Closed’ </vt:lpstr>
      <vt:lpstr>Job Support Scheme: ‘Open’ </vt:lpstr>
      <vt:lpstr>JSSO comparisons</vt:lpstr>
      <vt:lpstr>Revised JSSO</vt:lpstr>
      <vt:lpstr>Wage support for workers</vt:lpstr>
      <vt:lpstr>JSSO eligibility: Employers</vt:lpstr>
      <vt:lpstr>JSSO eligibility: Employees</vt:lpstr>
      <vt:lpstr> JSSO eligibility: Written agreements</vt:lpstr>
      <vt:lpstr>JSSO eligibility: Duration </vt:lpstr>
      <vt:lpstr>JSSO conditions</vt:lpstr>
      <vt:lpstr>Making JSSO claims</vt:lpstr>
      <vt:lpstr>JSSO calculations</vt:lpstr>
      <vt:lpstr>JSSO: Miscellaneous</vt:lpstr>
      <vt:lpstr>Coronavirus Job Retention Bonus </vt:lpstr>
      <vt:lpstr>Signposting</vt:lpstr>
      <vt:lpstr>Any questions?</vt:lpstr>
      <vt:lpstr>Find out more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Swinney</dc:creator>
  <cp:lastModifiedBy>Iain Mason</cp:lastModifiedBy>
  <cp:revision>111</cp:revision>
  <dcterms:created xsi:type="dcterms:W3CDTF">2020-05-13T10:19:58Z</dcterms:created>
  <dcterms:modified xsi:type="dcterms:W3CDTF">2020-10-28T13:47:07Z</dcterms:modified>
</cp:coreProperties>
</file>